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58" r:id="rId4"/>
    <p:sldId id="265" r:id="rId5"/>
    <p:sldId id="275" r:id="rId6"/>
    <p:sldId id="264" r:id="rId7"/>
    <p:sldId id="273" r:id="rId8"/>
    <p:sldId id="272" r:id="rId9"/>
    <p:sldId id="285" r:id="rId10"/>
    <p:sldId id="262" r:id="rId11"/>
    <p:sldId id="296" r:id="rId12"/>
    <p:sldId id="274" r:id="rId13"/>
    <p:sldId id="266" r:id="rId14"/>
    <p:sldId id="282" r:id="rId15"/>
    <p:sldId id="279" r:id="rId16"/>
    <p:sldId id="293" r:id="rId17"/>
    <p:sldId id="288" r:id="rId18"/>
    <p:sldId id="289" r:id="rId19"/>
    <p:sldId id="291" r:id="rId20"/>
    <p:sldId id="287" r:id="rId21"/>
    <p:sldId id="298" r:id="rId22"/>
    <p:sldId id="294" r:id="rId23"/>
    <p:sldId id="283" r:id="rId24"/>
    <p:sldId id="268" r:id="rId25"/>
    <p:sldId id="261"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94163" autoAdjust="0"/>
  </p:normalViewPr>
  <p:slideViewPr>
    <p:cSldViewPr>
      <p:cViewPr>
        <p:scale>
          <a:sx n="66" d="100"/>
          <a:sy n="66" d="100"/>
        </p:scale>
        <p:origin x="-1518" y="-174"/>
      </p:cViewPr>
      <p:guideLst>
        <p:guide orient="horz" pos="2160"/>
        <p:guide pos="2880"/>
      </p:guideLst>
    </p:cSldViewPr>
  </p:slideViewPr>
  <p:outlineViewPr>
    <p:cViewPr>
      <p:scale>
        <a:sx n="33" d="100"/>
        <a:sy n="33" d="100"/>
      </p:scale>
      <p:origin x="0" y="30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27BAF-D727-475E-97C1-2F531F2C37B2}" type="datetimeFigureOut">
              <a:rPr lang="en-US" smtClean="0"/>
              <a:pPr/>
              <a:t>8/4/2013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C5C25-42F2-4265-A13B-65C3DFF7E430}" type="slidenum">
              <a:rPr lang="en-US" smtClean="0"/>
              <a:pPr/>
              <a:t>‹#›</a:t>
            </a:fld>
            <a:endParaRPr lang="en-US"/>
          </a:p>
        </p:txBody>
      </p:sp>
    </p:spTree>
    <p:extLst>
      <p:ext uri="{BB962C8B-B14F-4D97-AF65-F5344CB8AC3E}">
        <p14:creationId xmlns:p14="http://schemas.microsoft.com/office/powerpoint/2010/main" val="122459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1</a:t>
            </a:fld>
            <a:endParaRPr lang="en-US"/>
          </a:p>
        </p:txBody>
      </p:sp>
    </p:spTree>
    <p:extLst>
      <p:ext uri="{BB962C8B-B14F-4D97-AF65-F5344CB8AC3E}">
        <p14:creationId xmlns:p14="http://schemas.microsoft.com/office/powerpoint/2010/main" val="220879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13</a:t>
            </a:fld>
            <a:endParaRPr lang="en-US"/>
          </a:p>
        </p:txBody>
      </p:sp>
    </p:spTree>
    <p:extLst>
      <p:ext uri="{BB962C8B-B14F-4D97-AF65-F5344CB8AC3E}">
        <p14:creationId xmlns:p14="http://schemas.microsoft.com/office/powerpoint/2010/main" val="71838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19</a:t>
            </a:fld>
            <a:endParaRPr lang="en-US"/>
          </a:p>
        </p:txBody>
      </p:sp>
    </p:spTree>
    <p:extLst>
      <p:ext uri="{BB962C8B-B14F-4D97-AF65-F5344CB8AC3E}">
        <p14:creationId xmlns:p14="http://schemas.microsoft.com/office/powerpoint/2010/main" val="194565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2</a:t>
            </a:fld>
            <a:endParaRPr lang="en-US"/>
          </a:p>
        </p:txBody>
      </p:sp>
    </p:spTree>
    <p:extLst>
      <p:ext uri="{BB962C8B-B14F-4D97-AF65-F5344CB8AC3E}">
        <p14:creationId xmlns:p14="http://schemas.microsoft.com/office/powerpoint/2010/main" val="322842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3</a:t>
            </a:fld>
            <a:endParaRPr lang="en-US"/>
          </a:p>
        </p:txBody>
      </p:sp>
    </p:spTree>
    <p:extLst>
      <p:ext uri="{BB962C8B-B14F-4D97-AF65-F5344CB8AC3E}">
        <p14:creationId xmlns:p14="http://schemas.microsoft.com/office/powerpoint/2010/main" val="415284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4</a:t>
            </a:fld>
            <a:endParaRPr lang="en-US"/>
          </a:p>
        </p:txBody>
      </p:sp>
    </p:spTree>
    <p:extLst>
      <p:ext uri="{BB962C8B-B14F-4D97-AF65-F5344CB8AC3E}">
        <p14:creationId xmlns:p14="http://schemas.microsoft.com/office/powerpoint/2010/main" val="113251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6</a:t>
            </a:fld>
            <a:endParaRPr lang="en-US"/>
          </a:p>
        </p:txBody>
      </p:sp>
    </p:spTree>
    <p:extLst>
      <p:ext uri="{BB962C8B-B14F-4D97-AF65-F5344CB8AC3E}">
        <p14:creationId xmlns:p14="http://schemas.microsoft.com/office/powerpoint/2010/main" val="64795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8</a:t>
            </a:fld>
            <a:endParaRPr lang="en-US"/>
          </a:p>
        </p:txBody>
      </p:sp>
    </p:spTree>
    <p:extLst>
      <p:ext uri="{BB962C8B-B14F-4D97-AF65-F5344CB8AC3E}">
        <p14:creationId xmlns:p14="http://schemas.microsoft.com/office/powerpoint/2010/main" val="341738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10</a:t>
            </a:fld>
            <a:endParaRPr lang="en-US"/>
          </a:p>
        </p:txBody>
      </p:sp>
    </p:spTree>
    <p:extLst>
      <p:ext uri="{BB962C8B-B14F-4D97-AF65-F5344CB8AC3E}">
        <p14:creationId xmlns:p14="http://schemas.microsoft.com/office/powerpoint/2010/main" val="81629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5C25-42F2-4265-A13B-65C3DFF7E430}" type="slidenum">
              <a:rPr lang="en-US" smtClean="0"/>
              <a:pPr/>
              <a:t>12</a:t>
            </a:fld>
            <a:endParaRPr lang="en-US"/>
          </a:p>
        </p:txBody>
      </p:sp>
    </p:spTree>
    <p:extLst>
      <p:ext uri="{BB962C8B-B14F-4D97-AF65-F5344CB8AC3E}">
        <p14:creationId xmlns:p14="http://schemas.microsoft.com/office/powerpoint/2010/main" val="112728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74E4884-0B8B-4E7F-B159-C5A857CC6FDE}" type="datetimeFigureOut">
              <a:rPr lang="en-US" smtClean="0"/>
              <a:pPr/>
              <a:t>8/4/2013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51E098-116A-4C6C-9E0C-B82ACE8C97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4E4884-0B8B-4E7F-B159-C5A857CC6FDE}"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1E098-116A-4C6C-9E0C-B82ACE8C9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4E4884-0B8B-4E7F-B159-C5A857CC6FDE}"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1E098-116A-4C6C-9E0C-B82ACE8C9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74E4884-0B8B-4E7F-B159-C5A857CC6FDE}" type="datetimeFigureOut">
              <a:rPr lang="en-US" smtClean="0"/>
              <a:pPr/>
              <a:t>8/4/2013</a:t>
            </a:fld>
            <a:endParaRPr lang="en-US"/>
          </a:p>
        </p:txBody>
      </p:sp>
      <p:sp>
        <p:nvSpPr>
          <p:cNvPr id="9" name="Slide Number Placeholder 8"/>
          <p:cNvSpPr>
            <a:spLocks noGrp="1"/>
          </p:cNvSpPr>
          <p:nvPr>
            <p:ph type="sldNum" sz="quarter" idx="15"/>
          </p:nvPr>
        </p:nvSpPr>
        <p:spPr/>
        <p:txBody>
          <a:bodyPr rtlCol="0"/>
          <a:lstStyle/>
          <a:p>
            <a:fld id="{1251E098-116A-4C6C-9E0C-B82ACE8C97A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74E4884-0B8B-4E7F-B159-C5A857CC6FDE}" type="datetimeFigureOut">
              <a:rPr lang="en-US" smtClean="0"/>
              <a:pPr/>
              <a:t>8/4/2013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51E098-116A-4C6C-9E0C-B82ACE8C97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4E4884-0B8B-4E7F-B159-C5A857CC6FDE}"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1E098-116A-4C6C-9E0C-B82ACE8C97A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4E4884-0B8B-4E7F-B159-C5A857CC6FDE}" type="datetimeFigureOut">
              <a:rPr lang="en-US" smtClean="0"/>
              <a:pPr/>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1E098-116A-4C6C-9E0C-B82ACE8C97A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74E4884-0B8B-4E7F-B159-C5A857CC6FDE}" type="datetimeFigureOut">
              <a:rPr lang="en-US" smtClean="0"/>
              <a:pPr/>
              <a:t>8/4/2013</a:t>
            </a:fld>
            <a:endParaRPr lang="en-US"/>
          </a:p>
        </p:txBody>
      </p:sp>
      <p:sp>
        <p:nvSpPr>
          <p:cNvPr id="7" name="Slide Number Placeholder 6"/>
          <p:cNvSpPr>
            <a:spLocks noGrp="1"/>
          </p:cNvSpPr>
          <p:nvPr>
            <p:ph type="sldNum" sz="quarter" idx="11"/>
          </p:nvPr>
        </p:nvSpPr>
        <p:spPr/>
        <p:txBody>
          <a:bodyPr rtlCol="0"/>
          <a:lstStyle/>
          <a:p>
            <a:fld id="{1251E098-116A-4C6C-9E0C-B82ACE8C97A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E4884-0B8B-4E7F-B159-C5A857CC6FDE}" type="datetimeFigureOut">
              <a:rPr lang="en-US" smtClean="0"/>
              <a:pPr/>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1E098-116A-4C6C-9E0C-B82ACE8C9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74E4884-0B8B-4E7F-B159-C5A857CC6FDE}" type="datetimeFigureOut">
              <a:rPr lang="en-US" smtClean="0"/>
              <a:pPr/>
              <a:t>8/4/2013</a:t>
            </a:fld>
            <a:endParaRPr lang="en-US"/>
          </a:p>
        </p:txBody>
      </p:sp>
      <p:sp>
        <p:nvSpPr>
          <p:cNvPr id="22" name="Slide Number Placeholder 21"/>
          <p:cNvSpPr>
            <a:spLocks noGrp="1"/>
          </p:cNvSpPr>
          <p:nvPr>
            <p:ph type="sldNum" sz="quarter" idx="15"/>
          </p:nvPr>
        </p:nvSpPr>
        <p:spPr/>
        <p:txBody>
          <a:bodyPr rtlCol="0"/>
          <a:lstStyle/>
          <a:p>
            <a:fld id="{1251E098-116A-4C6C-9E0C-B82ACE8C97A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74E4884-0B8B-4E7F-B159-C5A857CC6FDE}" type="datetimeFigureOut">
              <a:rPr lang="en-US" smtClean="0"/>
              <a:pPr/>
              <a:t>8/4/2013</a:t>
            </a:fld>
            <a:endParaRPr lang="en-US"/>
          </a:p>
        </p:txBody>
      </p:sp>
      <p:sp>
        <p:nvSpPr>
          <p:cNvPr id="18" name="Slide Number Placeholder 17"/>
          <p:cNvSpPr>
            <a:spLocks noGrp="1"/>
          </p:cNvSpPr>
          <p:nvPr>
            <p:ph type="sldNum" sz="quarter" idx="11"/>
          </p:nvPr>
        </p:nvSpPr>
        <p:spPr/>
        <p:txBody>
          <a:bodyPr rtlCol="0"/>
          <a:lstStyle/>
          <a:p>
            <a:fld id="{1251E098-116A-4C6C-9E0C-B82ACE8C97A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74E4884-0B8B-4E7F-B159-C5A857CC6FDE}" type="datetimeFigureOut">
              <a:rPr lang="en-US" smtClean="0"/>
              <a:pPr/>
              <a:t>8/4/2013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51E098-116A-4C6C-9E0C-B82ACE8C97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hyperlink" Target="http://www.youtube.com/watch?v=GUchFnOBArs"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3.png"/><Relationship Id="rId5" Type="http://schemas.openxmlformats.org/officeDocument/2006/relationships/hyperlink" Target="http://kc.vanderbilt.edu/projectwrite/files/TREE%20Graphic%20Organizer.pdf" TargetMode="Externa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5" Type="http://schemas.openxmlformats.org/officeDocument/2006/relationships/image" Target="../media/image3.png"/><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hyperlink" Target="http://olms.cte.jhu.edu/30688"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3.pn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hyperlink" Target="http://www.mdecgateway.org/olms/d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9.wav"/><Relationship Id="rId7" Type="http://schemas.openxmlformats.org/officeDocument/2006/relationships/hyperlink" Target="http://www.youtube.com/watch?v=czNaUbeAZnA" TargetMode="Externa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media/media9.wav"/><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hyperlink" Target="http://www.youtube.com/watch?v=4-zVG38kBc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Self-Regulated Strategy Development in writing</a:t>
            </a:r>
            <a:endParaRPr lang="en-US" dirty="0"/>
          </a:p>
        </p:txBody>
      </p:sp>
      <p:sp>
        <p:nvSpPr>
          <p:cNvPr id="3" name="Subtitle 2"/>
          <p:cNvSpPr>
            <a:spLocks noGrp="1"/>
          </p:cNvSpPr>
          <p:nvPr>
            <p:ph type="subTitle" idx="1"/>
          </p:nvPr>
        </p:nvSpPr>
        <p:spPr/>
        <p:txBody>
          <a:bodyPr>
            <a:normAutofit/>
          </a:bodyPr>
          <a:lstStyle/>
          <a:p>
            <a:r>
              <a:rPr lang="en-US" dirty="0" smtClean="0"/>
              <a:t>TE 848- 730</a:t>
            </a:r>
            <a:br>
              <a:rPr lang="en-US" dirty="0" smtClean="0"/>
            </a:br>
            <a:r>
              <a:rPr lang="en-US" dirty="0" smtClean="0"/>
              <a:t>Summer 2013</a:t>
            </a:r>
            <a:br>
              <a:rPr lang="en-US" dirty="0" smtClean="0"/>
            </a:br>
            <a:r>
              <a:rPr lang="en-US" dirty="0" smtClean="0"/>
              <a:t>Sarah (Sparks) Bowen </a:t>
            </a:r>
            <a:endParaRPr lang="en-US" dirty="0"/>
          </a:p>
        </p:txBody>
      </p:sp>
      <p:pic>
        <p:nvPicPr>
          <p:cNvPr id="5122" name="Picture 2" descr="C:\Users\Sarah\AppData\Local\Microsoft\Windows\Temporary Internet Files\Content.IE5\LXBZ3XI9\MC90023408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139371"/>
            <a:ext cx="42814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304800"/>
            <a:ext cx="609600" cy="609600"/>
          </a:xfrm>
          <a:prstGeom prst="rect">
            <a:avLst/>
          </a:prstGeom>
        </p:spPr>
      </p:pic>
    </p:spTree>
    <p:extLst>
      <p:ext uri="{BB962C8B-B14F-4D97-AF65-F5344CB8AC3E}">
        <p14:creationId xmlns:p14="http://schemas.microsoft.com/office/powerpoint/2010/main" val="931655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Self-Regulation Techniques</a:t>
            </a:r>
            <a:endParaRPr lang="en-US" dirty="0"/>
          </a:p>
        </p:txBody>
      </p:sp>
      <p:sp>
        <p:nvSpPr>
          <p:cNvPr id="6" name="Content Placeholder 5"/>
          <p:cNvSpPr>
            <a:spLocks noGrp="1"/>
          </p:cNvSpPr>
          <p:nvPr>
            <p:ph sz="quarter" idx="1"/>
          </p:nvPr>
        </p:nvSpPr>
        <p:spPr>
          <a:xfrm>
            <a:off x="457199" y="1447800"/>
            <a:ext cx="7460343" cy="5165833"/>
          </a:xfrm>
        </p:spPr>
        <p:txBody>
          <a:bodyPr>
            <a:normAutofit fontScale="62500" lnSpcReduction="20000"/>
          </a:bodyPr>
          <a:lstStyle/>
          <a:p>
            <a:r>
              <a:rPr lang="en-US" sz="3800" dirty="0" smtClean="0"/>
              <a:t>Self-observation, Self-judgment, </a:t>
            </a:r>
            <a:r>
              <a:rPr lang="en-US" sz="3800" dirty="0" smtClean="0"/>
              <a:t>Self-reaction, Self-reinforcement </a:t>
            </a:r>
            <a:endParaRPr lang="en-US" sz="3800" dirty="0" smtClean="0"/>
          </a:p>
          <a:p>
            <a:r>
              <a:rPr lang="en-US" dirty="0"/>
              <a:t>Goal Setting Increases Students:</a:t>
            </a:r>
          </a:p>
          <a:p>
            <a:pPr lvl="1"/>
            <a:r>
              <a:rPr lang="en-US" dirty="0"/>
              <a:t>Motivation</a:t>
            </a:r>
          </a:p>
          <a:p>
            <a:pPr lvl="1"/>
            <a:r>
              <a:rPr lang="en-US" dirty="0"/>
              <a:t>Expectations about an assignment</a:t>
            </a:r>
          </a:p>
          <a:p>
            <a:pPr lvl="1"/>
            <a:r>
              <a:rPr lang="en-US" dirty="0"/>
              <a:t>Encourages students to plan out assignments</a:t>
            </a:r>
          </a:p>
          <a:p>
            <a:pPr lvl="1"/>
            <a:r>
              <a:rPr lang="en-US" dirty="0"/>
              <a:t>Self- observation/ self-monitoring by comparing their work to rubrics and goals </a:t>
            </a:r>
          </a:p>
          <a:p>
            <a:endParaRPr lang="en-US" sz="3800"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err="1" smtClean="0"/>
              <a:t>Schunk</a:t>
            </a:r>
            <a:r>
              <a:rPr lang="en-US" dirty="0" smtClean="0"/>
              <a:t>, 1990, </a:t>
            </a:r>
            <a:r>
              <a:rPr lang="en-US" dirty="0" err="1" smtClean="0"/>
              <a:t>Santangelo</a:t>
            </a:r>
            <a:r>
              <a:rPr lang="en-US" dirty="0" smtClean="0"/>
              <a:t>, Harris, &amp; Graham, S 2008)</a:t>
            </a:r>
          </a:p>
          <a:p>
            <a:endParaRPr lang="en-US" dirty="0"/>
          </a:p>
          <a:p>
            <a:endParaRPr lang="en-US" dirty="0"/>
          </a:p>
        </p:txBody>
      </p:sp>
      <p:sp>
        <p:nvSpPr>
          <p:cNvPr id="3" name="Rectangle 2"/>
          <p:cNvSpPr/>
          <p:nvPr/>
        </p:nvSpPr>
        <p:spPr>
          <a:xfrm>
            <a:off x="1752600" y="3981449"/>
            <a:ext cx="2590800" cy="1383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48514" y="3160877"/>
            <a:ext cx="1661886" cy="611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97714" y="4673145"/>
            <a:ext cx="2050143" cy="80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3981450"/>
            <a:ext cx="2590800" cy="1200329"/>
          </a:xfrm>
          <a:prstGeom prst="rect">
            <a:avLst/>
          </a:prstGeom>
          <a:noFill/>
        </p:spPr>
        <p:txBody>
          <a:bodyPr wrap="square" rtlCol="0">
            <a:spAutoFit/>
          </a:bodyPr>
          <a:lstStyle/>
          <a:p>
            <a:r>
              <a:rPr lang="en-US" dirty="0" smtClean="0"/>
              <a:t>Self-regulation</a:t>
            </a:r>
          </a:p>
          <a:p>
            <a:pPr marL="285750" indent="-285750">
              <a:buFont typeface="Arial" pitchFamily="34" charset="0"/>
              <a:buChar char="•"/>
            </a:pPr>
            <a:r>
              <a:rPr lang="en-US" dirty="0" smtClean="0"/>
              <a:t>Self-observation</a:t>
            </a:r>
          </a:p>
          <a:p>
            <a:pPr marL="285750" indent="-285750">
              <a:buFont typeface="Arial" pitchFamily="34" charset="0"/>
              <a:buChar char="•"/>
            </a:pPr>
            <a:r>
              <a:rPr lang="en-US" dirty="0" smtClean="0"/>
              <a:t>Self-judgment</a:t>
            </a:r>
          </a:p>
          <a:p>
            <a:pPr marL="285750" indent="-285750">
              <a:buFont typeface="Arial" pitchFamily="34" charset="0"/>
              <a:buChar char="•"/>
            </a:pPr>
            <a:r>
              <a:rPr lang="en-US" dirty="0" smtClean="0"/>
              <a:t>Self-reaction</a:t>
            </a:r>
            <a:endParaRPr lang="en-US" dirty="0"/>
          </a:p>
        </p:txBody>
      </p:sp>
      <p:sp>
        <p:nvSpPr>
          <p:cNvPr id="8" name="TextBox 7"/>
          <p:cNvSpPr txBox="1"/>
          <p:nvPr/>
        </p:nvSpPr>
        <p:spPr>
          <a:xfrm>
            <a:off x="5348514" y="3281722"/>
            <a:ext cx="2008415" cy="369332"/>
          </a:xfrm>
          <a:prstGeom prst="rect">
            <a:avLst/>
          </a:prstGeom>
          <a:noFill/>
        </p:spPr>
        <p:txBody>
          <a:bodyPr wrap="square" rtlCol="0">
            <a:spAutoFit/>
          </a:bodyPr>
          <a:lstStyle/>
          <a:p>
            <a:r>
              <a:rPr lang="en-US" dirty="0" smtClean="0"/>
              <a:t>Goal Setting</a:t>
            </a:r>
            <a:endParaRPr lang="en-US" dirty="0"/>
          </a:p>
        </p:txBody>
      </p:sp>
      <p:sp>
        <p:nvSpPr>
          <p:cNvPr id="9" name="TextBox 8"/>
          <p:cNvSpPr txBox="1"/>
          <p:nvPr/>
        </p:nvSpPr>
        <p:spPr>
          <a:xfrm>
            <a:off x="5410200" y="4892247"/>
            <a:ext cx="2133600" cy="369332"/>
          </a:xfrm>
          <a:prstGeom prst="rect">
            <a:avLst/>
          </a:prstGeom>
          <a:noFill/>
        </p:spPr>
        <p:txBody>
          <a:bodyPr wrap="square" rtlCol="0">
            <a:spAutoFit/>
          </a:bodyPr>
          <a:lstStyle/>
          <a:p>
            <a:r>
              <a:rPr lang="en-US" dirty="0" smtClean="0"/>
              <a:t>Self-efficacy </a:t>
            </a:r>
            <a:endParaRPr lang="en-US" dirty="0"/>
          </a:p>
        </p:txBody>
      </p:sp>
      <p:cxnSp>
        <p:nvCxnSpPr>
          <p:cNvPr id="11" name="Straight Arrow Connector 10"/>
          <p:cNvCxnSpPr/>
          <p:nvPr/>
        </p:nvCxnSpPr>
        <p:spPr>
          <a:xfrm flipV="1">
            <a:off x="4183743" y="3281722"/>
            <a:ext cx="1005114" cy="5150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450443" y="4269315"/>
            <a:ext cx="738414" cy="7293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77000" y="3771900"/>
            <a:ext cx="0" cy="8097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2685" y="181429"/>
            <a:ext cx="609600" cy="609600"/>
          </a:xfrm>
          <a:prstGeom prst="rect">
            <a:avLst/>
          </a:prstGeom>
        </p:spPr>
      </p:pic>
    </p:spTree>
    <p:extLst>
      <p:ext uri="{BB962C8B-B14F-4D97-AF65-F5344CB8AC3E}">
        <p14:creationId xmlns:p14="http://schemas.microsoft.com/office/powerpoint/2010/main" val="3774899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6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monitor and evaluate </a:t>
            </a:r>
            <a:r>
              <a:rPr lang="en-US" dirty="0" err="1" smtClean="0"/>
              <a:t>srsd</a:t>
            </a:r>
            <a:r>
              <a:rPr lang="en-US" dirty="0" smtClean="0"/>
              <a: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Collaborative between teacher &amp; student</a:t>
            </a:r>
          </a:p>
          <a:p>
            <a:endParaRPr lang="en-US" dirty="0" smtClean="0"/>
          </a:p>
          <a:p>
            <a:r>
              <a:rPr lang="en-US" dirty="0" smtClean="0"/>
              <a:t>Make it multidimensional </a:t>
            </a:r>
          </a:p>
          <a:p>
            <a:pPr lvl="1"/>
            <a:r>
              <a:rPr lang="en-US" dirty="0" smtClean="0"/>
              <a:t>Evaluate if students are beginning to spend more time on the writing process</a:t>
            </a:r>
          </a:p>
          <a:p>
            <a:pPr lvl="1"/>
            <a:r>
              <a:rPr lang="en-US" dirty="0" smtClean="0"/>
              <a:t>Evaluate if their motivation and perception of the writing process has changed </a:t>
            </a:r>
          </a:p>
          <a:p>
            <a:pPr lvl="1"/>
            <a:endParaRPr lang="en-US" dirty="0" smtClean="0"/>
          </a:p>
          <a:p>
            <a:r>
              <a:rPr lang="en-US" dirty="0" smtClean="0"/>
              <a:t>On-going and continuous evaluations</a:t>
            </a:r>
          </a:p>
          <a:p>
            <a:pPr lvl="1"/>
            <a:r>
              <a:rPr lang="en-US" dirty="0" smtClean="0"/>
              <a:t>Helps monitor struggling students</a:t>
            </a:r>
          </a:p>
          <a:p>
            <a:pPr lvl="1"/>
            <a:r>
              <a:rPr lang="en-US" dirty="0" smtClean="0"/>
              <a:t>Allows teachers to reflect after each lesson</a:t>
            </a:r>
          </a:p>
          <a:p>
            <a:pPr lvl="1"/>
            <a:endParaRPr lang="en-US" dirty="0" smtClean="0"/>
          </a:p>
          <a:p>
            <a:r>
              <a:rPr lang="en-US" dirty="0" smtClean="0"/>
              <a:t>Focus on how students use each strategy </a:t>
            </a:r>
          </a:p>
          <a:p>
            <a:pPr marL="0" indent="0">
              <a:buNone/>
            </a:pPr>
            <a:endParaRPr lang="en-US" dirty="0" smtClean="0"/>
          </a:p>
          <a:p>
            <a:pPr marL="0" indent="0" algn="r">
              <a:buNone/>
            </a:pPr>
            <a:r>
              <a:rPr lang="en-US" sz="1400" dirty="0" smtClean="0"/>
              <a:t>(</a:t>
            </a:r>
            <a:r>
              <a:rPr lang="en-US" sz="1400" dirty="0" err="1" smtClean="0"/>
              <a:t>Santangelo</a:t>
            </a:r>
            <a:r>
              <a:rPr lang="en-US" sz="1400" dirty="0"/>
              <a:t>, Harris, &amp; Graham, S 2008)</a:t>
            </a:r>
          </a:p>
          <a:p>
            <a:pPr marL="0" indent="0">
              <a:buNone/>
            </a:pPr>
            <a:endParaRPr lang="en-US" dirty="0"/>
          </a:p>
          <a:p>
            <a:pPr marL="0" indent="0">
              <a:buNone/>
            </a:pPr>
            <a:endParaRPr lang="en-US" dirty="0" smtClean="0"/>
          </a:p>
          <a:p>
            <a:endParaRPr lang="en-US" dirty="0" smtClean="0"/>
          </a:p>
          <a:p>
            <a:endParaRPr lang="en-US" dirty="0" smtClean="0"/>
          </a:p>
          <a:p>
            <a:endParaRPr lang="en-US" dirty="0"/>
          </a:p>
        </p:txBody>
      </p:sp>
      <p:pic>
        <p:nvPicPr>
          <p:cNvPr id="2050" name="Picture 2" descr="C:\Users\Sarah\AppData\Local\Microsoft\Windows\Temporary Internet Files\Content.IE5\XCYM7LBH\MC9004415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6576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3029" y="381000"/>
            <a:ext cx="609600" cy="609600"/>
          </a:xfrm>
          <a:prstGeom prst="rect">
            <a:avLst/>
          </a:prstGeom>
        </p:spPr>
      </p:pic>
    </p:spTree>
    <p:extLst>
      <p:ext uri="{BB962C8B-B14F-4D97-AF65-F5344CB8AC3E}">
        <p14:creationId xmlns:p14="http://schemas.microsoft.com/office/powerpoint/2010/main" val="3334590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Strategy during </a:t>
            </a:r>
            <a:r>
              <a:rPr lang="en-US" dirty="0" err="1" smtClean="0"/>
              <a:t>srsd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“Planning is an essential ingredient in skilled writing; skilled writers spend a considerable amount of time planning what to do and say, including setting goals, generating ideas, and organizing ideas into writing plans” (Graham, Harris, 2003)</a:t>
            </a:r>
            <a:endParaRPr lang="en-US" dirty="0"/>
          </a:p>
          <a:p>
            <a:pPr marL="0" indent="0">
              <a:buNone/>
            </a:pPr>
            <a:endParaRPr lang="en-US" dirty="0" smtClean="0"/>
          </a:p>
          <a:p>
            <a:r>
              <a:rPr lang="en-US" dirty="0" smtClean="0"/>
              <a:t>Struggling writers know less about the strategies/processes for planning an essay. They also do minimal planning if they view the task as difficult. </a:t>
            </a:r>
          </a:p>
          <a:p>
            <a:endParaRPr lang="en-US" dirty="0" smtClean="0"/>
          </a:p>
          <a:p>
            <a:pPr lvl="1"/>
            <a:r>
              <a:rPr lang="en-US" dirty="0" smtClean="0"/>
              <a:t>“For </a:t>
            </a:r>
            <a:r>
              <a:rPr lang="en-US" dirty="0"/>
              <a:t>example, </a:t>
            </a:r>
            <a:r>
              <a:rPr lang="en-US" dirty="0" err="1"/>
              <a:t>Englert</a:t>
            </a:r>
            <a:r>
              <a:rPr lang="en-US" dirty="0"/>
              <a:t>, Raphael, Fear, and Anderson found that poor writers were less knowledgeable than writers about how to develop and organize ideas for writing a paper. </a:t>
            </a:r>
            <a:r>
              <a:rPr lang="en-US" dirty="0" smtClean="0"/>
              <a:t>(Harris, Graham, Mason 2006)</a:t>
            </a:r>
            <a:endParaRPr lang="en-US" dirty="0"/>
          </a:p>
          <a:p>
            <a:pPr marL="0" indent="0">
              <a:buNone/>
            </a:pPr>
            <a:endParaRPr lang="en-US" dirty="0" smtClean="0"/>
          </a:p>
          <a:p>
            <a:r>
              <a:rPr lang="en-US" dirty="0" smtClean="0"/>
              <a:t>POW mnemonic : </a:t>
            </a:r>
          </a:p>
          <a:p>
            <a:pPr lvl="2"/>
            <a:endParaRPr lang="en-US" dirty="0" smtClean="0"/>
          </a:p>
          <a:p>
            <a:pPr marL="731520" lvl="2" indent="0">
              <a:buNone/>
            </a:pPr>
            <a:endParaRPr lang="en-US" dirty="0"/>
          </a:p>
          <a:p>
            <a:endParaRPr lang="en-US" dirty="0" smtClean="0"/>
          </a:p>
          <a:p>
            <a:pPr lvl="2"/>
            <a:endParaRPr lang="en-US" dirty="0"/>
          </a:p>
          <a:p>
            <a:pPr marL="731520" lvl="2" indent="0">
              <a:buNone/>
            </a:pPr>
            <a:r>
              <a:rPr lang="en-US" dirty="0"/>
              <a:t>		                     </a:t>
            </a:r>
            <a:r>
              <a:rPr lang="en-US" dirty="0" smtClean="0"/>
              <a:t>                                                                                                                                                                                                                 			                                                                                                                              			(</a:t>
            </a:r>
            <a:r>
              <a:rPr lang="en-US" dirty="0"/>
              <a:t>Harris, Graham, Mason, 2006, Harris</a:t>
            </a:r>
            <a:r>
              <a:rPr lang="en-US" dirty="0" smtClean="0"/>
              <a:t>, et</a:t>
            </a:r>
            <a:r>
              <a:rPr lang="en-US" dirty="0"/>
              <a:t>. Al 2008)</a:t>
            </a:r>
          </a:p>
          <a:p>
            <a:endParaRPr lang="en-US" dirty="0"/>
          </a:p>
          <a:p>
            <a:endParaRPr lang="en-US" dirty="0" smtClean="0"/>
          </a:p>
          <a:p>
            <a:endParaRPr lang="en-US" dirty="0" smtClean="0"/>
          </a:p>
        </p:txBody>
      </p:sp>
      <p:sp>
        <p:nvSpPr>
          <p:cNvPr id="6" name="Rounded Rectangle 5"/>
          <p:cNvSpPr/>
          <p:nvPr/>
        </p:nvSpPr>
        <p:spPr>
          <a:xfrm>
            <a:off x="2710543" y="4876798"/>
            <a:ext cx="3004457" cy="9315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4927096"/>
            <a:ext cx="3429000" cy="830997"/>
          </a:xfrm>
          <a:prstGeom prst="rect">
            <a:avLst/>
          </a:prstGeom>
          <a:noFill/>
        </p:spPr>
        <p:txBody>
          <a:bodyPr wrap="square" rtlCol="0">
            <a:spAutoFit/>
          </a:bodyPr>
          <a:lstStyle/>
          <a:p>
            <a:r>
              <a:rPr lang="en-US" sz="1600" dirty="0" smtClean="0"/>
              <a:t>P=Pick my idea</a:t>
            </a:r>
          </a:p>
          <a:p>
            <a:r>
              <a:rPr lang="en-US" sz="1600" dirty="0" smtClean="0"/>
              <a:t>O=Organize my notes</a:t>
            </a:r>
          </a:p>
          <a:p>
            <a:r>
              <a:rPr lang="en-US" sz="1600" dirty="0" smtClean="0"/>
              <a:t>W=Write and say more</a:t>
            </a:r>
            <a:endParaRPr lang="en-US" sz="16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01429" y="228600"/>
            <a:ext cx="609600" cy="609600"/>
          </a:xfrm>
          <a:prstGeom prst="rect">
            <a:avLst/>
          </a:prstGeom>
        </p:spPr>
      </p:pic>
    </p:spTree>
    <p:extLst>
      <p:ext uri="{BB962C8B-B14F-4D97-AF65-F5344CB8AC3E}">
        <p14:creationId xmlns:p14="http://schemas.microsoft.com/office/powerpoint/2010/main" val="248574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Mnemonics For Story Writing</a:t>
            </a:r>
            <a:endParaRPr lang="en-US" dirty="0"/>
          </a:p>
        </p:txBody>
      </p:sp>
      <p:sp>
        <p:nvSpPr>
          <p:cNvPr id="3" name="Content Placeholder 2"/>
          <p:cNvSpPr>
            <a:spLocks noGrp="1"/>
          </p:cNvSpPr>
          <p:nvPr>
            <p:ph sz="quarter" idx="1"/>
          </p:nvPr>
        </p:nvSpPr>
        <p:spPr>
          <a:xfrm>
            <a:off x="457200" y="1066800"/>
            <a:ext cx="8382000" cy="5407152"/>
          </a:xfrm>
        </p:spPr>
        <p:txBody>
          <a:bodyPr>
            <a:normAutofit lnSpcReduction="10000"/>
          </a:bodyPr>
          <a:lstStyle/>
          <a:p>
            <a:pPr marL="0" indent="0">
              <a:buNone/>
            </a:pPr>
            <a:r>
              <a:rPr lang="en-US" dirty="0" smtClean="0"/>
              <a:t>POW+ ….</a:t>
            </a:r>
          </a:p>
          <a:p>
            <a:pPr marL="0" indent="0">
              <a:buNone/>
            </a:pPr>
            <a:endParaRPr lang="en-US" dirty="0" smtClean="0"/>
          </a:p>
          <a:p>
            <a:r>
              <a:rPr lang="en-US" b="1" dirty="0" smtClean="0">
                <a:solidFill>
                  <a:schemeClr val="accent1">
                    <a:lumMod val="75000"/>
                  </a:schemeClr>
                </a:solidFill>
              </a:rPr>
              <a:t>WWW</a:t>
            </a:r>
            <a:r>
              <a:rPr lang="en-US" dirty="0" smtClean="0"/>
              <a:t>, </a:t>
            </a:r>
          </a:p>
          <a:p>
            <a:pPr marL="0" indent="0">
              <a:buNone/>
            </a:pPr>
            <a:r>
              <a:rPr lang="en-US" dirty="0"/>
              <a:t> </a:t>
            </a:r>
            <a:r>
              <a:rPr lang="en-US" dirty="0" smtClean="0"/>
              <a:t>   </a:t>
            </a:r>
            <a:r>
              <a:rPr lang="en-US" b="1" dirty="0" smtClean="0">
                <a:solidFill>
                  <a:schemeClr val="accent1">
                    <a:lumMod val="75000"/>
                  </a:schemeClr>
                </a:solidFill>
              </a:rPr>
              <a:t>W</a:t>
            </a:r>
            <a:r>
              <a:rPr lang="en-US" dirty="0" smtClean="0"/>
              <a:t>hat =2</a:t>
            </a:r>
          </a:p>
          <a:p>
            <a:pPr marL="0" indent="0">
              <a:buNone/>
            </a:pPr>
            <a:r>
              <a:rPr lang="en-US" dirty="0" smtClean="0"/>
              <a:t>    </a:t>
            </a:r>
            <a:r>
              <a:rPr lang="en-US" b="1" dirty="0" smtClean="0">
                <a:solidFill>
                  <a:schemeClr val="accent1">
                    <a:lumMod val="75000"/>
                  </a:schemeClr>
                </a:solidFill>
              </a:rPr>
              <a:t>H</a:t>
            </a:r>
            <a:r>
              <a:rPr lang="en-US" dirty="0" smtClean="0"/>
              <a:t>ow=2</a:t>
            </a:r>
          </a:p>
          <a:p>
            <a:endParaRPr lang="en-US" dirty="0" smtClean="0"/>
          </a:p>
          <a:p>
            <a:endParaRPr lang="en-US" dirty="0"/>
          </a:p>
          <a:p>
            <a:endParaRPr lang="en-US" dirty="0" smtClean="0"/>
          </a:p>
          <a:p>
            <a:endParaRPr lang="en-US" dirty="0"/>
          </a:p>
          <a:p>
            <a:r>
              <a:rPr lang="en-US" b="1" dirty="0" smtClean="0">
                <a:solidFill>
                  <a:schemeClr val="accent1">
                    <a:lumMod val="75000"/>
                  </a:schemeClr>
                </a:solidFill>
              </a:rPr>
              <a:t>C-SPACE</a:t>
            </a:r>
            <a:r>
              <a:rPr lang="en-US" dirty="0" smtClean="0"/>
              <a:t> </a:t>
            </a:r>
          </a:p>
          <a:p>
            <a:endParaRPr lang="en-US" dirty="0" smtClean="0"/>
          </a:p>
          <a:p>
            <a:endParaRPr lang="en-US" dirty="0" smtClean="0"/>
          </a:p>
          <a:p>
            <a:pPr marL="0" indent="0">
              <a:buNone/>
            </a:pPr>
            <a:r>
              <a:rPr lang="en-US" sz="1200" dirty="0" smtClean="0"/>
              <a:t>				</a:t>
            </a:r>
            <a:r>
              <a:rPr lang="en-US" sz="1200" dirty="0" smtClean="0"/>
              <a:t>(</a:t>
            </a:r>
            <a:r>
              <a:rPr lang="en-US" sz="1200" dirty="0" smtClean="0"/>
              <a:t>Harris et. Al </a:t>
            </a:r>
            <a:r>
              <a:rPr lang="en-US" sz="1200" dirty="0" smtClean="0"/>
              <a:t>2008, </a:t>
            </a:r>
            <a:r>
              <a:rPr lang="en-US" sz="1200" dirty="0" err="1"/>
              <a:t>Lienermann</a:t>
            </a:r>
            <a:r>
              <a:rPr lang="en-US" sz="1200" dirty="0"/>
              <a:t>, T., &amp; Reid, R. </a:t>
            </a:r>
            <a:r>
              <a:rPr lang="en-US" sz="1200" dirty="0" smtClean="0"/>
              <a:t>2006)</a:t>
            </a:r>
            <a:endParaRPr lang="en-US" sz="1200" dirty="0"/>
          </a:p>
        </p:txBody>
      </p:sp>
      <p:sp>
        <p:nvSpPr>
          <p:cNvPr id="7" name="Rounded Rectangle 6"/>
          <p:cNvSpPr/>
          <p:nvPr/>
        </p:nvSpPr>
        <p:spPr>
          <a:xfrm>
            <a:off x="2496457" y="1875971"/>
            <a:ext cx="4996543" cy="26180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52057" y="1907720"/>
            <a:ext cx="5029200" cy="2554545"/>
          </a:xfrm>
          <a:prstGeom prst="rect">
            <a:avLst/>
          </a:prstGeom>
          <a:noFill/>
        </p:spPr>
        <p:txBody>
          <a:bodyPr wrap="square" rtlCol="0">
            <a:spAutoFit/>
          </a:bodyPr>
          <a:lstStyle/>
          <a:p>
            <a:r>
              <a:rPr lang="en-US" sz="1600" b="1" dirty="0" smtClean="0">
                <a:solidFill>
                  <a:schemeClr val="accent1">
                    <a:lumMod val="75000"/>
                  </a:schemeClr>
                </a:solidFill>
              </a:rPr>
              <a:t>W</a:t>
            </a:r>
            <a:r>
              <a:rPr lang="en-US" sz="1600" dirty="0" smtClean="0"/>
              <a:t>= Who is the main character?</a:t>
            </a:r>
            <a:br>
              <a:rPr lang="en-US" sz="1600" dirty="0" smtClean="0"/>
            </a:br>
            <a:r>
              <a:rPr lang="en-US" sz="1600" b="1" dirty="0" smtClean="0">
                <a:solidFill>
                  <a:schemeClr val="accent1">
                    <a:lumMod val="75000"/>
                  </a:schemeClr>
                </a:solidFill>
              </a:rPr>
              <a:t>W</a:t>
            </a:r>
            <a:r>
              <a:rPr lang="en-US" sz="1600" dirty="0" smtClean="0"/>
              <a:t>= When does the story take place?</a:t>
            </a:r>
          </a:p>
          <a:p>
            <a:r>
              <a:rPr lang="en-US" sz="1600" b="1" dirty="0" smtClean="0">
                <a:solidFill>
                  <a:schemeClr val="accent1">
                    <a:lumMod val="75000"/>
                  </a:schemeClr>
                </a:solidFill>
              </a:rPr>
              <a:t>W</a:t>
            </a:r>
            <a:r>
              <a:rPr lang="en-US" sz="1600" dirty="0" smtClean="0"/>
              <a:t>= Where does the story take place?</a:t>
            </a:r>
            <a:br>
              <a:rPr lang="en-US" sz="1600" dirty="0" smtClean="0"/>
            </a:br>
            <a:r>
              <a:rPr lang="en-US" sz="1600" b="1" dirty="0" smtClean="0">
                <a:solidFill>
                  <a:schemeClr val="accent1">
                    <a:lumMod val="75000"/>
                  </a:schemeClr>
                </a:solidFill>
              </a:rPr>
              <a:t>W</a:t>
            </a:r>
            <a:r>
              <a:rPr lang="en-US" sz="1600" dirty="0" smtClean="0"/>
              <a:t>= What does the main character do or want       </a:t>
            </a:r>
          </a:p>
          <a:p>
            <a:r>
              <a:rPr lang="en-US" sz="1600" dirty="0"/>
              <a:t> </a:t>
            </a:r>
            <a:r>
              <a:rPr lang="en-US" sz="1600" dirty="0" smtClean="0"/>
              <a:t>      to do; what do other characters do?</a:t>
            </a:r>
          </a:p>
          <a:p>
            <a:r>
              <a:rPr lang="en-US" sz="1600" b="1" dirty="0" smtClean="0">
                <a:solidFill>
                  <a:schemeClr val="accent1">
                    <a:lumMod val="75000"/>
                  </a:schemeClr>
                </a:solidFill>
              </a:rPr>
              <a:t>W</a:t>
            </a:r>
            <a:r>
              <a:rPr lang="en-US" sz="1600" dirty="0" smtClean="0"/>
              <a:t>= What happens then? What happens with   </a:t>
            </a:r>
          </a:p>
          <a:p>
            <a:r>
              <a:rPr lang="en-US" sz="1600" dirty="0"/>
              <a:t> </a:t>
            </a:r>
            <a:r>
              <a:rPr lang="en-US" sz="1600" dirty="0" smtClean="0"/>
              <a:t>      the other characters?</a:t>
            </a:r>
            <a:br>
              <a:rPr lang="en-US" sz="1600" dirty="0" smtClean="0"/>
            </a:br>
            <a:r>
              <a:rPr lang="en-US" sz="1600" b="1" dirty="0" smtClean="0">
                <a:solidFill>
                  <a:schemeClr val="accent1">
                    <a:lumMod val="75000"/>
                  </a:schemeClr>
                </a:solidFill>
              </a:rPr>
              <a:t>H</a:t>
            </a:r>
            <a:r>
              <a:rPr lang="en-US" sz="1600" dirty="0" smtClean="0"/>
              <a:t>=</a:t>
            </a:r>
            <a:r>
              <a:rPr lang="en-US" sz="1600" dirty="0" smtClean="0">
                <a:solidFill>
                  <a:schemeClr val="accent1">
                    <a:lumMod val="75000"/>
                  </a:schemeClr>
                </a:solidFill>
              </a:rPr>
              <a:t> </a:t>
            </a:r>
            <a:r>
              <a:rPr lang="en-US" sz="1600" dirty="0" smtClean="0"/>
              <a:t>How does the story end?</a:t>
            </a:r>
          </a:p>
          <a:p>
            <a:r>
              <a:rPr lang="en-US" sz="1600" b="1" dirty="0" smtClean="0">
                <a:solidFill>
                  <a:schemeClr val="accent1">
                    <a:lumMod val="75000"/>
                  </a:schemeClr>
                </a:solidFill>
              </a:rPr>
              <a:t>H</a:t>
            </a:r>
            <a:r>
              <a:rPr lang="en-US" sz="1600" b="1" dirty="0" smtClean="0"/>
              <a:t>=</a:t>
            </a:r>
            <a:r>
              <a:rPr lang="en-US" sz="1600" b="1" dirty="0" smtClean="0">
                <a:solidFill>
                  <a:schemeClr val="accent1">
                    <a:lumMod val="75000"/>
                  </a:schemeClr>
                </a:solidFill>
              </a:rPr>
              <a:t> </a:t>
            </a:r>
            <a:r>
              <a:rPr lang="en-US" sz="1600" dirty="0" smtClean="0"/>
              <a:t>How does the main character feel; how do the other characters feel? </a:t>
            </a:r>
            <a:endParaRPr lang="en-US" sz="1600" dirty="0"/>
          </a:p>
        </p:txBody>
      </p:sp>
      <p:sp>
        <p:nvSpPr>
          <p:cNvPr id="12" name="Rounded Rectangle 11"/>
          <p:cNvSpPr/>
          <p:nvPr/>
        </p:nvSpPr>
        <p:spPr>
          <a:xfrm>
            <a:off x="1019628" y="5403350"/>
            <a:ext cx="7286172" cy="2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9628" y="5403349"/>
            <a:ext cx="7805057" cy="584775"/>
          </a:xfrm>
          <a:prstGeom prst="rect">
            <a:avLst/>
          </a:prstGeom>
          <a:noFill/>
        </p:spPr>
        <p:txBody>
          <a:bodyPr wrap="square" rtlCol="0">
            <a:spAutoFit/>
          </a:bodyPr>
          <a:lstStyle/>
          <a:p>
            <a:r>
              <a:rPr lang="en-US" sz="1600" b="1" dirty="0" smtClean="0">
                <a:solidFill>
                  <a:schemeClr val="bg2">
                    <a:lumMod val="75000"/>
                  </a:schemeClr>
                </a:solidFill>
              </a:rPr>
              <a:t>C</a:t>
            </a:r>
            <a:r>
              <a:rPr lang="en-US" sz="1600" dirty="0" smtClean="0"/>
              <a:t>= Characters </a:t>
            </a:r>
            <a:r>
              <a:rPr lang="en-US" sz="1600" b="1" dirty="0" smtClean="0">
                <a:solidFill>
                  <a:schemeClr val="bg2">
                    <a:lumMod val="75000"/>
                  </a:schemeClr>
                </a:solidFill>
              </a:rPr>
              <a:t>S</a:t>
            </a:r>
            <a:r>
              <a:rPr lang="en-US" sz="1600" dirty="0" smtClean="0"/>
              <a:t>= Setting</a:t>
            </a:r>
            <a:r>
              <a:rPr lang="en-US" sz="1600" b="1" dirty="0" smtClean="0">
                <a:solidFill>
                  <a:schemeClr val="bg2">
                    <a:lumMod val="75000"/>
                  </a:schemeClr>
                </a:solidFill>
              </a:rPr>
              <a:t> P</a:t>
            </a:r>
            <a:r>
              <a:rPr lang="en-US" sz="1600" dirty="0" smtClean="0"/>
              <a:t>= Purpose </a:t>
            </a:r>
            <a:r>
              <a:rPr lang="en-US" sz="1600" b="1" dirty="0" smtClean="0">
                <a:solidFill>
                  <a:schemeClr val="bg2">
                    <a:lumMod val="75000"/>
                  </a:schemeClr>
                </a:solidFill>
              </a:rPr>
              <a:t>A</a:t>
            </a:r>
            <a:r>
              <a:rPr lang="en-US" sz="1600" dirty="0" smtClean="0"/>
              <a:t>= Action </a:t>
            </a:r>
            <a:r>
              <a:rPr lang="en-US" sz="1600" b="1" dirty="0" smtClean="0">
                <a:solidFill>
                  <a:schemeClr val="bg2">
                    <a:lumMod val="75000"/>
                  </a:schemeClr>
                </a:solidFill>
              </a:rPr>
              <a:t>C</a:t>
            </a:r>
            <a:r>
              <a:rPr lang="en-US" sz="1600" dirty="0" smtClean="0"/>
              <a:t>=Conclusion </a:t>
            </a:r>
            <a:r>
              <a:rPr lang="en-US" sz="1600" b="1" dirty="0" smtClean="0">
                <a:solidFill>
                  <a:schemeClr val="bg2">
                    <a:lumMod val="75000"/>
                  </a:schemeClr>
                </a:solidFill>
              </a:rPr>
              <a:t>E</a:t>
            </a:r>
            <a:r>
              <a:rPr lang="en-US" sz="1600" dirty="0" smtClean="0"/>
              <a:t>= Emotions</a:t>
            </a:r>
          </a:p>
          <a:p>
            <a:endParaRPr lang="en-US" sz="1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93000" y="914400"/>
            <a:ext cx="609600" cy="609600"/>
          </a:xfrm>
          <a:prstGeom prst="rect">
            <a:avLst/>
          </a:prstGeom>
        </p:spPr>
      </p:pic>
    </p:spTree>
    <p:extLst>
      <p:ext uri="{BB962C8B-B14F-4D97-AF65-F5344CB8AC3E}">
        <p14:creationId xmlns:p14="http://schemas.microsoft.com/office/powerpoint/2010/main" val="1852690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SRSD Mnemonics for Narrative, Expository, &amp; Persuasive Writing</a:t>
            </a:r>
            <a:endParaRPr lang="en-US" dirty="0"/>
          </a:p>
        </p:txBody>
      </p:sp>
      <p:sp>
        <p:nvSpPr>
          <p:cNvPr id="3" name="Content Placeholder 2"/>
          <p:cNvSpPr>
            <a:spLocks noGrp="1"/>
          </p:cNvSpPr>
          <p:nvPr>
            <p:ph sz="quarter" idx="1"/>
          </p:nvPr>
        </p:nvSpPr>
        <p:spPr>
          <a:xfrm>
            <a:off x="457200" y="1371600"/>
            <a:ext cx="7467600" cy="5102352"/>
          </a:xfrm>
        </p:spPr>
        <p:txBody>
          <a:bodyPr>
            <a:normAutofit fontScale="92500"/>
          </a:bodyPr>
          <a:lstStyle/>
          <a:p>
            <a:pPr marL="0" indent="0">
              <a:buNone/>
            </a:pPr>
            <a:r>
              <a:rPr lang="en-US" b="1" dirty="0" smtClean="0">
                <a:solidFill>
                  <a:srgbClr val="7030A0"/>
                </a:solidFill>
              </a:rPr>
              <a:t>POW </a:t>
            </a:r>
            <a:r>
              <a:rPr lang="en-US" b="1" dirty="0">
                <a:solidFill>
                  <a:srgbClr val="7030A0"/>
                </a:solidFill>
              </a:rPr>
              <a:t>+ </a:t>
            </a:r>
            <a:r>
              <a:rPr lang="en-US" b="1" dirty="0" smtClean="0">
                <a:solidFill>
                  <a:srgbClr val="7030A0"/>
                </a:solidFill>
              </a:rPr>
              <a:t>….</a:t>
            </a:r>
            <a:r>
              <a:rPr lang="en-US" dirty="0" smtClean="0"/>
              <a:t/>
            </a:r>
            <a:br>
              <a:rPr lang="en-US" dirty="0" smtClean="0"/>
            </a:br>
            <a:r>
              <a:rPr lang="en-US" sz="1200" dirty="0"/>
              <a:t> </a:t>
            </a:r>
            <a:endParaRPr lang="en-US" dirty="0" smtClean="0"/>
          </a:p>
          <a:p>
            <a:r>
              <a:rPr lang="en-US" b="1" dirty="0" smtClean="0">
                <a:solidFill>
                  <a:srgbClr val="7030A0"/>
                </a:solidFill>
              </a:rPr>
              <a:t>TREE</a:t>
            </a:r>
          </a:p>
          <a:p>
            <a:pPr lvl="1"/>
            <a:r>
              <a:rPr lang="en-US" sz="2300" b="1" dirty="0" smtClean="0">
                <a:solidFill>
                  <a:srgbClr val="7030A0"/>
                </a:solidFill>
              </a:rPr>
              <a:t>T</a:t>
            </a:r>
            <a:r>
              <a:rPr lang="en-US" sz="2300" dirty="0" smtClean="0"/>
              <a:t>= Topic Sentence</a:t>
            </a:r>
          </a:p>
          <a:p>
            <a:pPr lvl="1"/>
            <a:r>
              <a:rPr lang="en-US" sz="2300" b="1" dirty="0" smtClean="0">
                <a:solidFill>
                  <a:srgbClr val="7030A0"/>
                </a:solidFill>
              </a:rPr>
              <a:t>R</a:t>
            </a:r>
            <a:r>
              <a:rPr lang="en-US" sz="2300" dirty="0" smtClean="0"/>
              <a:t>= Reasons</a:t>
            </a:r>
          </a:p>
          <a:p>
            <a:pPr lvl="1"/>
            <a:r>
              <a:rPr lang="en-US" sz="2300" b="1" dirty="0" smtClean="0">
                <a:solidFill>
                  <a:srgbClr val="7030A0"/>
                </a:solidFill>
              </a:rPr>
              <a:t>E</a:t>
            </a:r>
            <a:r>
              <a:rPr lang="en-US" sz="2300" dirty="0" smtClean="0"/>
              <a:t>= Ending/Explain </a:t>
            </a:r>
          </a:p>
          <a:p>
            <a:pPr marL="365760" lvl="1" indent="0">
              <a:buNone/>
            </a:pPr>
            <a:r>
              <a:rPr lang="en-US" sz="2300" dirty="0"/>
              <a:t> </a:t>
            </a:r>
            <a:r>
              <a:rPr lang="en-US" sz="2300" dirty="0" smtClean="0"/>
              <a:t>        Reasons</a:t>
            </a:r>
          </a:p>
          <a:p>
            <a:pPr lvl="1"/>
            <a:r>
              <a:rPr lang="en-US" sz="2300" b="1" dirty="0" smtClean="0">
                <a:solidFill>
                  <a:srgbClr val="7030A0"/>
                </a:solidFill>
              </a:rPr>
              <a:t>E</a:t>
            </a:r>
            <a:r>
              <a:rPr lang="en-US" sz="2300" dirty="0" smtClean="0"/>
              <a:t>= Examine/Ending </a:t>
            </a:r>
          </a:p>
          <a:p>
            <a:pPr marL="365760" lvl="1" indent="0">
              <a:buNone/>
            </a:pPr>
            <a:endParaRPr lang="en-US" sz="2300" dirty="0" smtClean="0"/>
          </a:p>
          <a:p>
            <a:pPr marL="365760" lvl="1" indent="0">
              <a:buNone/>
            </a:pPr>
            <a:endParaRPr lang="en-US" sz="2300" dirty="0"/>
          </a:p>
          <a:p>
            <a:pPr marL="365760" lvl="1" indent="0">
              <a:buNone/>
            </a:pPr>
            <a:r>
              <a:rPr lang="en-US" sz="2300" dirty="0" smtClean="0"/>
              <a:t>Additional Example:</a:t>
            </a:r>
            <a:endParaRPr lang="en-US" sz="2300" dirty="0" smtClean="0"/>
          </a:p>
          <a:p>
            <a:pPr marL="365760" lvl="1" indent="0">
              <a:buNone/>
            </a:pPr>
            <a:r>
              <a:rPr lang="en-US" sz="2400" dirty="0">
                <a:hlinkClick r:id="rId4"/>
              </a:rPr>
              <a:t>http://www.youtube.com/watch?v=GUchFnOBArs</a:t>
            </a:r>
            <a:endParaRPr lang="en-US" sz="2300" dirty="0"/>
          </a:p>
          <a:p>
            <a:pPr marL="365760" lvl="1" indent="0">
              <a:buNone/>
            </a:pPr>
            <a:endParaRPr lang="en-US" sz="1500" dirty="0" smtClean="0"/>
          </a:p>
          <a:p>
            <a:pPr marL="2286000" lvl="8" indent="0">
              <a:buNone/>
            </a:pPr>
            <a:r>
              <a:rPr lang="en-US" sz="800" dirty="0"/>
              <a:t>	</a:t>
            </a:r>
            <a:r>
              <a:rPr lang="en-US" sz="800" dirty="0" smtClean="0"/>
              <a:t>	</a:t>
            </a:r>
            <a:r>
              <a:rPr lang="en-US" sz="1500" dirty="0" smtClean="0"/>
              <a:t>(</a:t>
            </a:r>
            <a:r>
              <a:rPr lang="en-US" sz="1500" dirty="0"/>
              <a:t>Harris et. al 2008</a:t>
            </a:r>
            <a:r>
              <a:rPr lang="en-US" sz="1500" dirty="0" smtClean="0"/>
              <a:t>, Project Write, 2009)</a:t>
            </a:r>
          </a:p>
          <a:p>
            <a:pPr lvl="1"/>
            <a:endParaRPr lang="en-US" sz="2300" dirty="0" smtClean="0"/>
          </a:p>
          <a:p>
            <a:pPr marL="365760" lvl="1" indent="0">
              <a:buNone/>
            </a:pPr>
            <a:endParaRPr lang="en-US" sz="1600" dirty="0" smtClean="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1905000"/>
            <a:ext cx="4555635" cy="349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52229" y="228600"/>
            <a:ext cx="609600" cy="609600"/>
          </a:xfrm>
          <a:prstGeom prst="rect">
            <a:avLst/>
          </a:prstGeom>
        </p:spPr>
      </p:pic>
    </p:spTree>
    <p:extLst>
      <p:ext uri="{BB962C8B-B14F-4D97-AF65-F5344CB8AC3E}">
        <p14:creationId xmlns:p14="http://schemas.microsoft.com/office/powerpoint/2010/main" val="2044320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514600" y="120674"/>
            <a:ext cx="5494903" cy="620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6175829"/>
            <a:ext cx="3352800" cy="923330"/>
          </a:xfrm>
          <a:prstGeom prst="rect">
            <a:avLst/>
          </a:prstGeom>
          <a:noFill/>
        </p:spPr>
        <p:txBody>
          <a:bodyPr wrap="square" rtlCol="0">
            <a:spAutoFit/>
          </a:bodyPr>
          <a:lstStyle/>
          <a:p>
            <a:r>
              <a:rPr lang="en-US" dirty="0" smtClean="0"/>
              <a:t>(Project Write, 2009)</a:t>
            </a:r>
          </a:p>
          <a:p>
            <a:endParaRPr lang="en-US" dirty="0"/>
          </a:p>
          <a:p>
            <a:endParaRPr lang="en-US" dirty="0"/>
          </a:p>
        </p:txBody>
      </p:sp>
      <p:sp>
        <p:nvSpPr>
          <p:cNvPr id="5" name="TextBox 4"/>
          <p:cNvSpPr txBox="1"/>
          <p:nvPr/>
        </p:nvSpPr>
        <p:spPr>
          <a:xfrm>
            <a:off x="5029200" y="5782531"/>
            <a:ext cx="3505200" cy="538609"/>
          </a:xfrm>
          <a:prstGeom prst="rect">
            <a:avLst/>
          </a:prstGeom>
          <a:noFill/>
        </p:spPr>
        <p:txBody>
          <a:bodyPr wrap="square" rtlCol="0">
            <a:spAutoFit/>
          </a:bodyPr>
          <a:lstStyle/>
          <a:p>
            <a:r>
              <a:rPr lang="en-US" sz="1100" dirty="0" smtClean="0">
                <a:hlinkClick r:id="rId5"/>
              </a:rPr>
              <a:t/>
            </a:r>
            <a:br>
              <a:rPr lang="en-US" sz="1100" dirty="0" smtClean="0">
                <a:hlinkClick r:id="rId5"/>
              </a:rPr>
            </a:b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91714" y="228600"/>
            <a:ext cx="609600" cy="609600"/>
          </a:xfrm>
          <a:prstGeom prst="rect">
            <a:avLst/>
          </a:prstGeom>
        </p:spPr>
      </p:pic>
    </p:spTree>
    <p:extLst>
      <p:ext uri="{BB962C8B-B14F-4D97-AF65-F5344CB8AC3E}">
        <p14:creationId xmlns:p14="http://schemas.microsoft.com/office/powerpoint/2010/main" val="938817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4172"/>
            <a:ext cx="5562600" cy="661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48400" y="6172200"/>
            <a:ext cx="3352800" cy="923330"/>
          </a:xfrm>
          <a:prstGeom prst="rect">
            <a:avLst/>
          </a:prstGeom>
          <a:noFill/>
        </p:spPr>
        <p:txBody>
          <a:bodyPr wrap="square" rtlCol="0">
            <a:spAutoFit/>
          </a:bodyPr>
          <a:lstStyle/>
          <a:p>
            <a:r>
              <a:rPr lang="en-US" dirty="0" smtClean="0"/>
              <a:t>(Project Write, 2009)</a:t>
            </a:r>
          </a:p>
          <a:p>
            <a:endParaRPr lang="en-US" dirty="0"/>
          </a:p>
          <a:p>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304800"/>
            <a:ext cx="609600" cy="609600"/>
          </a:xfrm>
          <a:prstGeom prst="rect">
            <a:avLst/>
          </a:prstGeom>
        </p:spPr>
      </p:pic>
    </p:spTree>
    <p:extLst>
      <p:ext uri="{BB962C8B-B14F-4D97-AF65-F5344CB8AC3E}">
        <p14:creationId xmlns:p14="http://schemas.microsoft.com/office/powerpoint/2010/main" val="2222339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Self-Monitoring during tree </a:t>
            </a:r>
            <a:endParaRPr lang="en-US" dirty="0"/>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410661"/>
            <a:ext cx="6672943" cy="510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094756"/>
            <a:ext cx="3352800" cy="923330"/>
          </a:xfrm>
          <a:prstGeom prst="rect">
            <a:avLst/>
          </a:prstGeom>
          <a:noFill/>
        </p:spPr>
        <p:txBody>
          <a:bodyPr wrap="square" rtlCol="0">
            <a:spAutoFit/>
          </a:bodyPr>
          <a:lstStyle/>
          <a:p>
            <a:r>
              <a:rPr lang="en-US" dirty="0" smtClean="0"/>
              <a:t>(Project Write, 2009)</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2142" y="533400"/>
            <a:ext cx="609600" cy="609600"/>
          </a:xfrm>
          <a:prstGeom prst="rect">
            <a:avLst/>
          </a:prstGeom>
        </p:spPr>
      </p:pic>
    </p:spTree>
    <p:extLst>
      <p:ext uri="{BB962C8B-B14F-4D97-AF65-F5344CB8AC3E}">
        <p14:creationId xmlns:p14="http://schemas.microsoft.com/office/powerpoint/2010/main" val="2304712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657"/>
            <a:ext cx="4900936" cy="638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371600"/>
            <a:ext cx="4180873"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00936" y="5861476"/>
            <a:ext cx="3352800" cy="923330"/>
          </a:xfrm>
          <a:prstGeom prst="rect">
            <a:avLst/>
          </a:prstGeom>
          <a:noFill/>
        </p:spPr>
        <p:txBody>
          <a:bodyPr wrap="square" rtlCol="0">
            <a:spAutoFit/>
          </a:bodyPr>
          <a:lstStyle/>
          <a:p>
            <a:r>
              <a:rPr lang="en-US" dirty="0" smtClean="0"/>
              <a:t>(Project Write, 2009)</a:t>
            </a:r>
          </a:p>
          <a:p>
            <a:endParaRPr lang="en-US" dirty="0"/>
          </a:p>
          <a:p>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48936" y="221343"/>
            <a:ext cx="609600" cy="609600"/>
          </a:xfrm>
          <a:prstGeom prst="rect">
            <a:avLst/>
          </a:prstGeom>
        </p:spPr>
      </p:pic>
    </p:spTree>
    <p:extLst>
      <p:ext uri="{BB962C8B-B14F-4D97-AF65-F5344CB8AC3E}">
        <p14:creationId xmlns:p14="http://schemas.microsoft.com/office/powerpoint/2010/main" val="1157808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1143000"/>
          </a:xfrm>
        </p:spPr>
        <p:txBody>
          <a:bodyPr>
            <a:normAutofit/>
          </a:bodyPr>
          <a:lstStyle/>
          <a:p>
            <a:r>
              <a:rPr lang="en-US" dirty="0"/>
              <a:t>P</a:t>
            </a:r>
            <a:r>
              <a:rPr lang="en-US" dirty="0" smtClean="0"/>
              <a:t>ersuasive </a:t>
            </a:r>
            <a:r>
              <a:rPr lang="en-US" dirty="0"/>
              <a:t>W</a:t>
            </a:r>
            <a:r>
              <a:rPr lang="en-US" dirty="0" smtClean="0"/>
              <a:t>riting</a:t>
            </a:r>
            <a:r>
              <a:rPr lang="en-US" dirty="0" smtClean="0"/>
              <a:t>- </a:t>
            </a:r>
            <a:r>
              <a:rPr lang="en-US" dirty="0" smtClean="0"/>
              <a:t>STOP</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Reminds </a:t>
            </a:r>
            <a:r>
              <a:rPr lang="en-US" dirty="0"/>
              <a:t>students to plan before </a:t>
            </a:r>
            <a:r>
              <a:rPr lang="en-US" dirty="0" smtClean="0"/>
              <a:t>writing</a:t>
            </a:r>
          </a:p>
          <a:p>
            <a:pPr marL="0" indent="0">
              <a:buNone/>
            </a:pPr>
            <a:endParaRPr lang="en-US" dirty="0" smtClean="0"/>
          </a:p>
          <a:p>
            <a:r>
              <a:rPr lang="en-US" dirty="0" smtClean="0"/>
              <a:t>Suspend </a:t>
            </a:r>
            <a:r>
              <a:rPr lang="en-US" dirty="0" smtClean="0"/>
              <a:t>Judgment </a:t>
            </a:r>
          </a:p>
          <a:p>
            <a:pPr lvl="1"/>
            <a:r>
              <a:rPr lang="en-US" dirty="0"/>
              <a:t>H</a:t>
            </a:r>
            <a:r>
              <a:rPr lang="en-US" dirty="0" smtClean="0"/>
              <a:t>ave students consider both sides of the position.</a:t>
            </a:r>
          </a:p>
          <a:p>
            <a:pPr lvl="1"/>
            <a:r>
              <a:rPr lang="en-US" dirty="0" smtClean="0"/>
              <a:t>Encourage them to brainstorm ideas making a t-chart</a:t>
            </a:r>
          </a:p>
          <a:p>
            <a:r>
              <a:rPr lang="en-US" dirty="0" smtClean="0"/>
              <a:t>Take a Side</a:t>
            </a:r>
          </a:p>
          <a:p>
            <a:pPr lvl="1"/>
            <a:r>
              <a:rPr lang="en-US" dirty="0" smtClean="0"/>
              <a:t>Have the students read their ideas to determine which side they agree with</a:t>
            </a:r>
          </a:p>
          <a:p>
            <a:r>
              <a:rPr lang="en-US" dirty="0" smtClean="0"/>
              <a:t>Organize Ideas</a:t>
            </a:r>
          </a:p>
          <a:p>
            <a:pPr lvl="1"/>
            <a:r>
              <a:rPr lang="en-US" dirty="0" smtClean="0"/>
              <a:t>Pick strong ideas by having students put a star/mark next to the ideas they want to use in their piece.</a:t>
            </a:r>
          </a:p>
          <a:p>
            <a:pPr lvl="1"/>
            <a:r>
              <a:rPr lang="en-US" dirty="0" smtClean="0"/>
              <a:t>Have the students pick __ arguments from the other side of the chart which they want to contradict. </a:t>
            </a:r>
          </a:p>
          <a:p>
            <a:r>
              <a:rPr lang="en-US" dirty="0" smtClean="0"/>
              <a:t>Plan More as you Write</a:t>
            </a:r>
          </a:p>
          <a:p>
            <a:pPr lvl="1"/>
            <a:r>
              <a:rPr lang="en-US" dirty="0" smtClean="0"/>
              <a:t>Have the students continue to write by using </a:t>
            </a:r>
            <a:r>
              <a:rPr lang="en-US" dirty="0" smtClean="0"/>
              <a:t>AIMS/DARE</a:t>
            </a:r>
            <a:endParaRPr lang="en-US" dirty="0" smtClean="0"/>
          </a:p>
          <a:p>
            <a:pPr lvl="1"/>
            <a:endParaRPr lang="en-US" sz="2000" dirty="0"/>
          </a:p>
          <a:p>
            <a:pPr marL="1188720" lvl="4" indent="0">
              <a:buNone/>
            </a:pPr>
            <a:r>
              <a:rPr lang="en-US" sz="1500" dirty="0" smtClean="0"/>
              <a:t>			(Harris </a:t>
            </a:r>
            <a:r>
              <a:rPr lang="en-US" sz="1500" dirty="0"/>
              <a:t>et. al 2008, </a:t>
            </a:r>
            <a:r>
              <a:rPr lang="en-US" sz="1500" dirty="0" err="1"/>
              <a:t>Kiuhara</a:t>
            </a:r>
            <a:r>
              <a:rPr lang="en-US" sz="1500" dirty="0"/>
              <a:t> et. al 2012)</a:t>
            </a:r>
          </a:p>
          <a:p>
            <a:pPr lvl="1"/>
            <a:endParaRPr lang="en-US" dirty="0" smtClean="0"/>
          </a:p>
        </p:txBody>
      </p:sp>
      <p:pic>
        <p:nvPicPr>
          <p:cNvPr id="5" name="Picture 2" descr="C:\Users\Sarah\AppData\Local\Microsoft\Windows\Temporary Internet Files\Content.IE5\43W00X6E\MC900434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4671"/>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5943" y="3087914"/>
            <a:ext cx="609600" cy="609600"/>
          </a:xfrm>
          <a:prstGeom prst="rect">
            <a:avLst/>
          </a:prstGeom>
        </p:spPr>
      </p:pic>
    </p:spTree>
    <p:extLst>
      <p:ext uri="{BB962C8B-B14F-4D97-AF65-F5344CB8AC3E}">
        <p14:creationId xmlns:p14="http://schemas.microsoft.com/office/powerpoint/2010/main" val="4096160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14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sz="quarter" idx="1"/>
          </p:nvPr>
        </p:nvSpPr>
        <p:spPr/>
        <p:txBody>
          <a:bodyPr>
            <a:normAutofit/>
          </a:bodyPr>
          <a:lstStyle/>
          <a:p>
            <a:r>
              <a:rPr lang="en-US" dirty="0" smtClean="0"/>
              <a:t>National Assessment of Educational Progress Studies Show:</a:t>
            </a:r>
            <a:endParaRPr lang="en-US" dirty="0"/>
          </a:p>
          <a:p>
            <a:pPr lvl="1"/>
            <a:r>
              <a:rPr lang="en-US" dirty="0"/>
              <a:t>In 2011, only 27% of 12</a:t>
            </a:r>
            <a:r>
              <a:rPr lang="en-US" baseline="30000" dirty="0"/>
              <a:t>th</a:t>
            </a:r>
            <a:r>
              <a:rPr lang="en-US" dirty="0"/>
              <a:t> grade students achieved a proficient writing score </a:t>
            </a:r>
            <a:r>
              <a:rPr lang="en-US" dirty="0" smtClean="0"/>
              <a:t>&amp; only </a:t>
            </a:r>
            <a:r>
              <a:rPr lang="en-US" dirty="0"/>
              <a:t>45% of students met the SAT writing benchmark </a:t>
            </a:r>
            <a:r>
              <a:rPr lang="en-US" dirty="0" smtClean="0"/>
              <a:t>proficiency.</a:t>
            </a:r>
            <a:endParaRPr lang="en-US" dirty="0"/>
          </a:p>
          <a:p>
            <a:pPr lvl="1"/>
            <a:r>
              <a:rPr lang="en-US" dirty="0"/>
              <a:t>O</a:t>
            </a:r>
            <a:r>
              <a:rPr lang="en-US" dirty="0" smtClean="0"/>
              <a:t>nly </a:t>
            </a:r>
            <a:r>
              <a:rPr lang="en-US" dirty="0"/>
              <a:t>one out of every 5 high school </a:t>
            </a:r>
            <a:r>
              <a:rPr lang="en-US" dirty="0" smtClean="0"/>
              <a:t>seniors are currently obtaining </a:t>
            </a:r>
            <a:r>
              <a:rPr lang="en-US" dirty="0"/>
              <a:t>the required writing knowledge and </a:t>
            </a:r>
            <a:r>
              <a:rPr lang="en-US" dirty="0" smtClean="0"/>
              <a:t>skills for their grade </a:t>
            </a:r>
            <a:r>
              <a:rPr lang="en-US" dirty="0" smtClean="0"/>
              <a:t>level</a:t>
            </a:r>
          </a:p>
          <a:p>
            <a:pPr lvl="1"/>
            <a:r>
              <a:rPr lang="en-US" dirty="0" smtClean="0"/>
              <a:t>Only 23</a:t>
            </a:r>
            <a:r>
              <a:rPr lang="en-US" dirty="0" smtClean="0"/>
              <a:t>% of 4</a:t>
            </a:r>
            <a:r>
              <a:rPr lang="en-US" baseline="30000" dirty="0" smtClean="0"/>
              <a:t>th</a:t>
            </a:r>
            <a:r>
              <a:rPr lang="en-US" dirty="0" smtClean="0"/>
              <a:t> graders, 26% of 8</a:t>
            </a:r>
            <a:r>
              <a:rPr lang="en-US" baseline="30000" dirty="0" smtClean="0"/>
              <a:t>th</a:t>
            </a:r>
            <a:r>
              <a:rPr lang="en-US" dirty="0" smtClean="0"/>
              <a:t> graders, and 22% of 12</a:t>
            </a:r>
            <a:r>
              <a:rPr lang="en-US" baseline="30000" dirty="0" smtClean="0"/>
              <a:t>th</a:t>
            </a:r>
            <a:r>
              <a:rPr lang="en-US" dirty="0" smtClean="0"/>
              <a:t> graders performed at or above </a:t>
            </a:r>
            <a:r>
              <a:rPr lang="en-US" dirty="0" smtClean="0"/>
              <a:t>grade level in writing </a:t>
            </a:r>
            <a:endParaRPr lang="en-US" dirty="0" smtClean="0"/>
          </a:p>
          <a:p>
            <a:pPr lvl="1"/>
            <a:endParaRPr lang="en-US" dirty="0" smtClean="0"/>
          </a:p>
          <a:p>
            <a:pPr marL="365760" lvl="1" indent="0">
              <a:buNone/>
            </a:pPr>
            <a:r>
              <a:rPr lang="en-US" sz="1100" dirty="0" smtClean="0"/>
              <a:t>(</a:t>
            </a:r>
            <a:r>
              <a:rPr lang="en-US" sz="1100" dirty="0" err="1"/>
              <a:t>Santangelo</a:t>
            </a:r>
            <a:r>
              <a:rPr lang="en-US" sz="1100" dirty="0"/>
              <a:t>, Harris, Graham, </a:t>
            </a:r>
            <a:r>
              <a:rPr lang="en-US" sz="1100" dirty="0" smtClean="0"/>
              <a:t>2008, Harris</a:t>
            </a:r>
            <a:r>
              <a:rPr lang="en-US" sz="1100" dirty="0"/>
              <a:t>, Graham, Mason, 2006, Graham, Harris </a:t>
            </a:r>
            <a:r>
              <a:rPr lang="en-US" sz="1100" dirty="0" smtClean="0"/>
              <a:t>2005, </a:t>
            </a:r>
            <a:r>
              <a:rPr lang="en-US" sz="1100" dirty="0" err="1" smtClean="0"/>
              <a:t>Troia</a:t>
            </a:r>
            <a:r>
              <a:rPr lang="en-US" sz="1100" dirty="0" smtClean="0"/>
              <a:t>, Graham</a:t>
            </a:r>
            <a:r>
              <a:rPr lang="en-US" sz="1100" dirty="0"/>
              <a:t>, </a:t>
            </a:r>
            <a:r>
              <a:rPr lang="en-US" sz="1100" dirty="0" smtClean="0"/>
              <a:t>2003</a:t>
            </a:r>
            <a:r>
              <a:rPr lang="en-US" sz="1100" dirty="0"/>
              <a:t>)</a:t>
            </a:r>
          </a:p>
          <a:p>
            <a:pPr lvl="1"/>
            <a:endParaRPr lang="en-US" dirty="0"/>
          </a:p>
        </p:txBody>
      </p:sp>
      <p:pic>
        <p:nvPicPr>
          <p:cNvPr id="2050" name="Picture 2" descr="C:\Users\Sarah\AppData\Local\Microsoft\Windows\Temporary Internet Files\Content.IE5\S11QRIPA\MC90043258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609486"/>
            <a:ext cx="609600" cy="609600"/>
          </a:xfrm>
          <a:prstGeom prst="rect">
            <a:avLst/>
          </a:prstGeom>
        </p:spPr>
      </p:pic>
    </p:spTree>
    <p:extLst>
      <p:ext uri="{BB962C8B-B14F-4D97-AF65-F5344CB8AC3E}">
        <p14:creationId xmlns:p14="http://schemas.microsoft.com/office/powerpoint/2010/main" val="2640165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6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a:t>
            </a:r>
            <a:r>
              <a:rPr lang="en-US" dirty="0"/>
              <a:t>W</a:t>
            </a:r>
            <a:r>
              <a:rPr lang="en-US" dirty="0" smtClean="0"/>
              <a:t>riting- AIMS &amp; DARE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Helps students organize and write their essay</a:t>
            </a:r>
            <a:endParaRPr lang="en-US" dirty="0"/>
          </a:p>
          <a:p>
            <a:pPr marL="365760" lvl="1" indent="0">
              <a:buNone/>
            </a:pPr>
            <a:endParaRPr lang="en-US" sz="2300" dirty="0"/>
          </a:p>
          <a:p>
            <a:pPr lvl="1"/>
            <a:r>
              <a:rPr lang="en-US" sz="2300" b="1" dirty="0">
                <a:solidFill>
                  <a:srgbClr val="7030A0"/>
                </a:solidFill>
              </a:rPr>
              <a:t>A</a:t>
            </a:r>
            <a:r>
              <a:rPr lang="en-US" sz="2300" dirty="0"/>
              <a:t>= Attract the reader's attention</a:t>
            </a:r>
          </a:p>
          <a:p>
            <a:pPr lvl="1"/>
            <a:r>
              <a:rPr lang="en-US" sz="2300" b="1" dirty="0">
                <a:solidFill>
                  <a:srgbClr val="7030A0"/>
                </a:solidFill>
              </a:rPr>
              <a:t>I</a:t>
            </a:r>
            <a:r>
              <a:rPr lang="en-US" sz="2300" dirty="0"/>
              <a:t>= Identify the problem of the topic so the reader understands the issues, </a:t>
            </a:r>
          </a:p>
          <a:p>
            <a:pPr lvl="1"/>
            <a:r>
              <a:rPr lang="en-US" sz="2300" b="1" dirty="0">
                <a:solidFill>
                  <a:srgbClr val="7030A0"/>
                </a:solidFill>
              </a:rPr>
              <a:t>M</a:t>
            </a:r>
            <a:r>
              <a:rPr lang="en-US" sz="2300" dirty="0"/>
              <a:t>= Map the context of the problem/ provide background information </a:t>
            </a:r>
            <a:endParaRPr lang="en-US" sz="2300" dirty="0" smtClean="0"/>
          </a:p>
          <a:p>
            <a:pPr lvl="1"/>
            <a:r>
              <a:rPr lang="en-US" sz="2300" b="1" dirty="0" smtClean="0">
                <a:solidFill>
                  <a:srgbClr val="7030A0"/>
                </a:solidFill>
              </a:rPr>
              <a:t>S= </a:t>
            </a:r>
            <a:r>
              <a:rPr lang="en-US" sz="2300" dirty="0" smtClean="0"/>
              <a:t>State </a:t>
            </a:r>
            <a:r>
              <a:rPr lang="en-US" sz="2300" dirty="0"/>
              <a:t>the </a:t>
            </a:r>
            <a:r>
              <a:rPr lang="en-US" sz="2300" dirty="0" smtClean="0"/>
              <a:t>thesis (</a:t>
            </a:r>
            <a:r>
              <a:rPr lang="en-US" sz="2300" dirty="0" err="1" smtClean="0"/>
              <a:t>Kiuhara</a:t>
            </a:r>
            <a:r>
              <a:rPr lang="en-US" sz="2300" dirty="0" smtClean="0"/>
              <a:t> </a:t>
            </a:r>
            <a:r>
              <a:rPr lang="en-US" sz="2300" dirty="0"/>
              <a:t>et. al 2012</a:t>
            </a:r>
            <a:r>
              <a:rPr lang="en-US" sz="2300" dirty="0" smtClean="0"/>
              <a:t>)</a:t>
            </a:r>
          </a:p>
          <a:p>
            <a:pPr lvl="1"/>
            <a:endParaRPr lang="en-US" sz="2300" dirty="0" smtClean="0"/>
          </a:p>
          <a:p>
            <a:pPr lvl="1"/>
            <a:r>
              <a:rPr lang="en-US" sz="2300" dirty="0" smtClean="0"/>
              <a:t>DARE- Strategies for organizing writing</a:t>
            </a:r>
            <a:endParaRPr lang="en-US" sz="2300" dirty="0"/>
          </a:p>
          <a:p>
            <a:pPr lvl="1"/>
            <a:r>
              <a:rPr lang="en-US" sz="2300" b="1" dirty="0">
                <a:solidFill>
                  <a:srgbClr val="7030A0"/>
                </a:solidFill>
              </a:rPr>
              <a:t>D</a:t>
            </a:r>
            <a:r>
              <a:rPr lang="en-US" sz="2300" dirty="0"/>
              <a:t>= Develop Your Topic Sentence</a:t>
            </a:r>
          </a:p>
          <a:p>
            <a:pPr lvl="1"/>
            <a:r>
              <a:rPr lang="en-US" sz="2300" b="1" dirty="0">
                <a:solidFill>
                  <a:srgbClr val="7030A0"/>
                </a:solidFill>
              </a:rPr>
              <a:t>A</a:t>
            </a:r>
            <a:r>
              <a:rPr lang="en-US" sz="2300" dirty="0"/>
              <a:t>= Add Supporting Ideas</a:t>
            </a:r>
          </a:p>
          <a:p>
            <a:pPr lvl="1"/>
            <a:r>
              <a:rPr lang="en-US" sz="2300" b="1" dirty="0">
                <a:solidFill>
                  <a:srgbClr val="7030A0"/>
                </a:solidFill>
              </a:rPr>
              <a:t>R</a:t>
            </a:r>
            <a:r>
              <a:rPr lang="en-US" sz="2300" dirty="0"/>
              <a:t>= Reject Arguments for the other side</a:t>
            </a:r>
          </a:p>
          <a:p>
            <a:pPr lvl="1"/>
            <a:r>
              <a:rPr lang="en-US" sz="2300" b="1" dirty="0">
                <a:solidFill>
                  <a:srgbClr val="7030A0"/>
                </a:solidFill>
              </a:rPr>
              <a:t>E</a:t>
            </a:r>
            <a:r>
              <a:rPr lang="en-US" sz="2300" dirty="0"/>
              <a:t>= End with a Conclusion </a:t>
            </a:r>
            <a:endParaRPr lang="en-US" sz="2300" dirty="0" smtClean="0"/>
          </a:p>
          <a:p>
            <a:pPr lvl="1"/>
            <a:endParaRPr lang="en-US" sz="2300" dirty="0"/>
          </a:p>
          <a:p>
            <a:pPr marL="365760" lvl="1" indent="0">
              <a:buNone/>
            </a:pPr>
            <a:r>
              <a:rPr lang="en-US" sz="2300" dirty="0" smtClean="0"/>
              <a:t>		(</a:t>
            </a:r>
            <a:r>
              <a:rPr lang="en-US" sz="2300" dirty="0"/>
              <a:t>Harris et. al 2008, </a:t>
            </a:r>
            <a:r>
              <a:rPr lang="en-US" sz="2300" dirty="0" err="1"/>
              <a:t>Kiuhara</a:t>
            </a:r>
            <a:r>
              <a:rPr lang="en-US" sz="2300" dirty="0"/>
              <a:t> </a:t>
            </a:r>
            <a:r>
              <a:rPr lang="en-US" sz="2200" dirty="0"/>
              <a:t>et. al 2012)</a:t>
            </a:r>
          </a:p>
          <a:p>
            <a:endParaRPr lang="en-US" dirty="0"/>
          </a:p>
        </p:txBody>
      </p:sp>
      <p:pic>
        <p:nvPicPr>
          <p:cNvPr id="1026" name="Picture 2" descr="C:\Users\Sarah\AppData\Local\Microsoft\Windows\Temporary Internet Files\Content.IE5\S11QRIPA\MC9000886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368" y="1219200"/>
            <a:ext cx="1268625" cy="127254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5393" y="304800"/>
            <a:ext cx="609600" cy="609600"/>
          </a:xfrm>
          <a:prstGeom prst="rect">
            <a:avLst/>
          </a:prstGeom>
        </p:spPr>
      </p:pic>
    </p:spTree>
    <p:extLst>
      <p:ext uri="{BB962C8B-B14F-4D97-AF65-F5344CB8AC3E}">
        <p14:creationId xmlns:p14="http://schemas.microsoft.com/office/powerpoint/2010/main" val="3581149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&amp; Dare Planning </a:t>
            </a:r>
            <a:r>
              <a:rPr lang="en-US" dirty="0" smtClean="0"/>
              <a:t>Sheet example</a:t>
            </a:r>
            <a:endParaRPr lang="en-US" dirty="0"/>
          </a:p>
        </p:txBody>
      </p:sp>
      <p:sp>
        <p:nvSpPr>
          <p:cNvPr id="3" name="Content Placeholder 2"/>
          <p:cNvSpPr>
            <a:spLocks noGrp="1"/>
          </p:cNvSpPr>
          <p:nvPr>
            <p:ph sz="quarter" idx="1"/>
          </p:nvPr>
        </p:nvSpPr>
        <p:spPr>
          <a:xfrm>
            <a:off x="457200" y="1600200"/>
            <a:ext cx="7467600" cy="1371600"/>
          </a:xfrm>
        </p:spPr>
        <p:txBody>
          <a:bodyPr>
            <a:normAutofit fontScale="85000" lnSpcReduction="20000"/>
          </a:bodyPr>
          <a:lstStyle/>
          <a:p>
            <a:pPr marL="0" indent="0">
              <a:buNone/>
            </a:pPr>
            <a:r>
              <a:rPr lang="en-US" dirty="0"/>
              <a:t>STOP &amp; DARE Planning Sheet*</a:t>
            </a:r>
          </a:p>
          <a:p>
            <a:pPr marL="0" indent="0">
              <a:buNone/>
            </a:pPr>
            <a:r>
              <a:rPr lang="en-US" dirty="0"/>
              <a:t>Premise: </a:t>
            </a:r>
            <a:r>
              <a:rPr lang="en-US" u="sng" dirty="0" smtClean="0"/>
              <a:t>Should students be required to wear uniforms?</a:t>
            </a:r>
            <a:endParaRPr lang="en-US" u="sng" dirty="0"/>
          </a:p>
          <a:p>
            <a:pPr marL="0" indent="0">
              <a:buNone/>
            </a:pPr>
            <a:r>
              <a:rPr lang="en-US" dirty="0"/>
              <a:t>S = Suspend judgment. </a:t>
            </a:r>
          </a:p>
          <a:p>
            <a:pPr marL="0" indent="0">
              <a:buNone/>
            </a:pPr>
            <a:r>
              <a:rPr lang="en-US" dirty="0"/>
              <a:t>List ideas for and against the premise or topic below. </a:t>
            </a:r>
            <a:endParaRPr lang="en-US" dirty="0" smtClean="0"/>
          </a:p>
          <a:p>
            <a:pPr marL="0" indent="0">
              <a:buNone/>
            </a:pPr>
            <a:endParaRPr lang="en-US" dirty="0"/>
          </a:p>
        </p:txBody>
      </p:sp>
      <p:sp>
        <p:nvSpPr>
          <p:cNvPr id="4" name="TextBox 3"/>
          <p:cNvSpPr txBox="1"/>
          <p:nvPr/>
        </p:nvSpPr>
        <p:spPr>
          <a:xfrm>
            <a:off x="6489700" y="6438920"/>
            <a:ext cx="1676400" cy="276999"/>
          </a:xfrm>
          <a:prstGeom prst="rect">
            <a:avLst/>
          </a:prstGeom>
          <a:noFill/>
        </p:spPr>
        <p:txBody>
          <a:bodyPr wrap="square" rtlCol="0">
            <a:spAutoFit/>
          </a:bodyPr>
          <a:lstStyle/>
          <a:p>
            <a:r>
              <a:rPr lang="en-US" sz="1200" dirty="0" smtClean="0"/>
              <a:t>(School of Education)</a:t>
            </a:r>
            <a:endParaRPr lang="en-US" dirty="0"/>
          </a:p>
        </p:txBody>
      </p:sp>
      <p:sp>
        <p:nvSpPr>
          <p:cNvPr id="5" name="TextBox 4"/>
          <p:cNvSpPr txBox="1"/>
          <p:nvPr/>
        </p:nvSpPr>
        <p:spPr>
          <a:xfrm>
            <a:off x="381000" y="2971800"/>
            <a:ext cx="3429000" cy="3970318"/>
          </a:xfrm>
          <a:prstGeom prst="rect">
            <a:avLst/>
          </a:prstGeom>
          <a:noFill/>
        </p:spPr>
        <p:txBody>
          <a:bodyPr wrap="square" rtlCol="0">
            <a:spAutoFit/>
          </a:bodyPr>
          <a:lstStyle/>
          <a:p>
            <a:r>
              <a:rPr lang="en-US" dirty="0"/>
              <a:t>FOR </a:t>
            </a:r>
          </a:p>
          <a:p>
            <a:pPr marL="285750" indent="-285750">
              <a:buFont typeface="Arial" pitchFamily="34" charset="0"/>
              <a:buChar char="•"/>
            </a:pPr>
            <a:r>
              <a:rPr lang="en-US" u="sng" dirty="0" smtClean="0">
                <a:latin typeface="Comic Sans MS" pitchFamily="66" charset="0"/>
              </a:rPr>
              <a:t>Kids wouldn’t be made fun of for their outfits</a:t>
            </a:r>
          </a:p>
          <a:p>
            <a:pPr marL="285750" indent="-285750">
              <a:buFont typeface="Arial" pitchFamily="34" charset="0"/>
              <a:buChar char="•"/>
            </a:pPr>
            <a:r>
              <a:rPr lang="en-US" u="sng" dirty="0" smtClean="0">
                <a:latin typeface="Comic Sans MS" pitchFamily="66" charset="0"/>
              </a:rPr>
              <a:t>We wouldn’t have to pick out our clothes everyday</a:t>
            </a:r>
          </a:p>
          <a:p>
            <a:pPr marL="285750" indent="-285750">
              <a:buFont typeface="Arial" pitchFamily="34" charset="0"/>
              <a:buChar char="•"/>
            </a:pPr>
            <a:r>
              <a:rPr lang="en-US" u="sng" dirty="0" smtClean="0">
                <a:latin typeface="Comic Sans MS" pitchFamily="66" charset="0"/>
              </a:rPr>
              <a:t>It would be cheaper because we would have less outfits</a:t>
            </a:r>
          </a:p>
          <a:p>
            <a:pPr marL="285750" indent="-285750">
              <a:buFont typeface="Arial" pitchFamily="34" charset="0"/>
              <a:buChar char="•"/>
            </a:pPr>
            <a:r>
              <a:rPr lang="en-US" u="sng" dirty="0" smtClean="0">
                <a:latin typeface="Comic Sans MS" pitchFamily="66" charset="0"/>
              </a:rPr>
              <a:t>Everyone would match</a:t>
            </a:r>
          </a:p>
          <a:p>
            <a:pPr marL="285750" indent="-285750">
              <a:buFont typeface="Arial" pitchFamily="34" charset="0"/>
              <a:buChar char="•"/>
            </a:pPr>
            <a:r>
              <a:rPr lang="en-US" u="sng" dirty="0" smtClean="0">
                <a:latin typeface="Comic Sans MS" pitchFamily="66" charset="0"/>
              </a:rPr>
              <a:t>Students would be less concerned about what they are wearing and more focused on school</a:t>
            </a:r>
            <a:endParaRPr lang="en-US" u="sng" dirty="0">
              <a:latin typeface="Comic Sans MS" pitchFamily="66" charset="0"/>
            </a:endParaRPr>
          </a:p>
          <a:p>
            <a:endParaRPr lang="en-US" dirty="0"/>
          </a:p>
        </p:txBody>
      </p:sp>
      <p:sp>
        <p:nvSpPr>
          <p:cNvPr id="6" name="TextBox 5"/>
          <p:cNvSpPr txBox="1"/>
          <p:nvPr/>
        </p:nvSpPr>
        <p:spPr>
          <a:xfrm>
            <a:off x="4419600" y="2918707"/>
            <a:ext cx="3276600" cy="2862322"/>
          </a:xfrm>
          <a:prstGeom prst="rect">
            <a:avLst/>
          </a:prstGeom>
          <a:noFill/>
        </p:spPr>
        <p:txBody>
          <a:bodyPr wrap="square" rtlCol="0">
            <a:spAutoFit/>
          </a:bodyPr>
          <a:lstStyle/>
          <a:p>
            <a:r>
              <a:rPr lang="en-US" dirty="0"/>
              <a:t>AGAINST</a:t>
            </a:r>
          </a:p>
          <a:p>
            <a:endParaRPr lang="en-US" dirty="0"/>
          </a:p>
          <a:p>
            <a:pPr marL="285750" indent="-285750">
              <a:buFont typeface="Arial" pitchFamily="34" charset="0"/>
              <a:buChar char="•"/>
            </a:pPr>
            <a:r>
              <a:rPr lang="en-US" u="sng" dirty="0" smtClean="0">
                <a:latin typeface="Comic Sans MS" pitchFamily="66" charset="0"/>
              </a:rPr>
              <a:t>Less opportunity to be independent</a:t>
            </a:r>
          </a:p>
          <a:p>
            <a:pPr marL="285750" indent="-285750">
              <a:buFont typeface="Arial" pitchFamily="34" charset="0"/>
              <a:buChar char="•"/>
            </a:pPr>
            <a:r>
              <a:rPr lang="en-US" u="sng" dirty="0" smtClean="0">
                <a:latin typeface="Comic Sans MS" pitchFamily="66" charset="0"/>
              </a:rPr>
              <a:t>We would all look alike</a:t>
            </a:r>
          </a:p>
          <a:p>
            <a:pPr marL="285750" indent="-285750">
              <a:buFont typeface="Arial" pitchFamily="34" charset="0"/>
              <a:buChar char="•"/>
            </a:pPr>
            <a:r>
              <a:rPr lang="en-US" u="sng" dirty="0" smtClean="0">
                <a:latin typeface="Comic Sans MS" pitchFamily="66" charset="0"/>
              </a:rPr>
              <a:t>Uniforms might not be comfortable </a:t>
            </a:r>
          </a:p>
          <a:p>
            <a:pPr marL="285750" indent="-285750">
              <a:buFont typeface="Arial" pitchFamily="34" charset="0"/>
              <a:buChar char="•"/>
            </a:pPr>
            <a:r>
              <a:rPr lang="en-US" u="sng" dirty="0" smtClean="0">
                <a:latin typeface="Comic Sans MS" pitchFamily="66" charset="0"/>
              </a:rPr>
              <a:t>It would be boring to wear the same outfit everyday</a:t>
            </a:r>
            <a:endParaRPr lang="en-US" u="sng" dirty="0">
              <a:latin typeface="Comic Sans MS"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533400"/>
            <a:ext cx="609600" cy="609600"/>
          </a:xfrm>
          <a:prstGeom prst="rect">
            <a:avLst/>
          </a:prstGeom>
        </p:spPr>
      </p:pic>
    </p:spTree>
    <p:extLst>
      <p:ext uri="{BB962C8B-B14F-4D97-AF65-F5344CB8AC3E}">
        <p14:creationId xmlns:p14="http://schemas.microsoft.com/office/powerpoint/2010/main" val="2603558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543800" cy="6245352"/>
          </a:xfrm>
        </p:spPr>
        <p:txBody>
          <a:bodyPr>
            <a:normAutofit fontScale="62500" lnSpcReduction="20000"/>
          </a:bodyPr>
          <a:lstStyle/>
          <a:p>
            <a:pPr marL="0" indent="0">
              <a:buNone/>
            </a:pPr>
            <a:r>
              <a:rPr lang="en-US" dirty="0"/>
              <a:t>Have I listed ideas for and against</a:t>
            </a:r>
            <a:r>
              <a:rPr lang="en-US" dirty="0"/>
              <a:t>?  </a:t>
            </a:r>
            <a:r>
              <a:rPr lang="en-US" dirty="0"/>
              <a:t>If yes, go </a:t>
            </a:r>
            <a:r>
              <a:rPr lang="en-US" dirty="0" smtClean="0"/>
              <a:t>down</a:t>
            </a:r>
            <a:endParaRPr lang="en-US" dirty="0"/>
          </a:p>
          <a:p>
            <a:pPr marL="0" indent="0">
              <a:buNone/>
            </a:pPr>
            <a:r>
              <a:rPr lang="en-US" dirty="0"/>
              <a:t>Can I think of anything else? </a:t>
            </a:r>
            <a:r>
              <a:rPr lang="en-US" dirty="0"/>
              <a:t> If </a:t>
            </a:r>
            <a:r>
              <a:rPr lang="en-US" dirty="0"/>
              <a:t>no, go </a:t>
            </a:r>
            <a:r>
              <a:rPr lang="en-US" dirty="0" smtClean="0"/>
              <a:t>down</a:t>
            </a:r>
            <a:endParaRPr lang="en-US" dirty="0"/>
          </a:p>
          <a:p>
            <a:pPr marL="0" indent="0">
              <a:buNone/>
            </a:pPr>
            <a:r>
              <a:rPr lang="en-US" dirty="0"/>
              <a:t>Possible arguments that I just thought of include,… If none, go </a:t>
            </a:r>
            <a:r>
              <a:rPr lang="en-US" dirty="0" smtClean="0"/>
              <a:t>down</a:t>
            </a:r>
            <a:endParaRPr lang="en-US" dirty="0"/>
          </a:p>
          <a:p>
            <a:pPr marL="0" indent="0">
              <a:buNone/>
            </a:pPr>
            <a:r>
              <a:rPr lang="en-US" b="1" dirty="0"/>
              <a:t>T</a:t>
            </a:r>
            <a:r>
              <a:rPr lang="en-US" dirty="0"/>
              <a:t> </a:t>
            </a:r>
            <a:r>
              <a:rPr lang="en-US" b="1" dirty="0"/>
              <a:t>= Take a side. </a:t>
            </a:r>
          </a:p>
          <a:p>
            <a:pPr marL="0" indent="0">
              <a:buNone/>
            </a:pPr>
            <a:r>
              <a:rPr lang="en-US" dirty="0"/>
              <a:t>Read the ideas on each side.</a:t>
            </a:r>
          </a:p>
          <a:p>
            <a:pPr marL="0" indent="0">
              <a:buNone/>
            </a:pPr>
            <a:r>
              <a:rPr lang="en-US" dirty="0"/>
              <a:t>Have I placed a </a:t>
            </a:r>
            <a:r>
              <a:rPr lang="en-US" dirty="0" smtClean="0"/>
              <a:t>check </a:t>
            </a:r>
            <a:r>
              <a:rPr lang="en-US" dirty="0"/>
              <a:t>on top of the side I will defend? </a:t>
            </a:r>
            <a:r>
              <a:rPr lang="en-US" dirty="0"/>
              <a:t> If </a:t>
            </a:r>
            <a:r>
              <a:rPr lang="en-US" dirty="0"/>
              <a:t>yes, go </a:t>
            </a:r>
            <a:r>
              <a:rPr lang="en-US" dirty="0" smtClean="0"/>
              <a:t>down</a:t>
            </a:r>
            <a:endParaRPr lang="en-US" dirty="0"/>
          </a:p>
          <a:p>
            <a:pPr marL="0" indent="0">
              <a:buNone/>
            </a:pPr>
            <a:r>
              <a:rPr lang="en-US" b="1" dirty="0"/>
              <a:t>O = Organize ideas.</a:t>
            </a:r>
          </a:p>
          <a:p>
            <a:pPr marL="0" indent="0">
              <a:buNone/>
            </a:pPr>
            <a:r>
              <a:rPr lang="en-US" dirty="0"/>
              <a:t>Place </a:t>
            </a:r>
            <a:r>
              <a:rPr lang="en-US" dirty="0" smtClean="0"/>
              <a:t>a check </a:t>
            </a:r>
            <a:r>
              <a:rPr lang="en-US" dirty="0"/>
              <a:t>next to strong ideas I plan to use. </a:t>
            </a:r>
            <a:r>
              <a:rPr lang="en-US" dirty="0"/>
              <a:t> If </a:t>
            </a:r>
            <a:r>
              <a:rPr lang="en-US" dirty="0"/>
              <a:t>yes, go </a:t>
            </a:r>
            <a:r>
              <a:rPr lang="en-US" dirty="0" smtClean="0"/>
              <a:t>down</a:t>
            </a:r>
            <a:endParaRPr lang="en-US" dirty="0"/>
          </a:p>
          <a:p>
            <a:pPr marL="0" indent="0">
              <a:buNone/>
            </a:pPr>
            <a:r>
              <a:rPr lang="en-US" dirty="0"/>
              <a:t>Make sure I choose at least ____ ideas to use. </a:t>
            </a:r>
            <a:r>
              <a:rPr lang="en-US" dirty="0"/>
              <a:t> If </a:t>
            </a:r>
            <a:r>
              <a:rPr lang="en-US" dirty="0"/>
              <a:t>yes, go </a:t>
            </a:r>
            <a:r>
              <a:rPr lang="en-US" dirty="0" smtClean="0"/>
              <a:t>down</a:t>
            </a:r>
            <a:endParaRPr lang="en-US" dirty="0"/>
          </a:p>
          <a:p>
            <a:pPr marL="0" indent="0">
              <a:buNone/>
            </a:pPr>
            <a:r>
              <a:rPr lang="en-US" dirty="0"/>
              <a:t>Did I place a </a:t>
            </a:r>
            <a:r>
              <a:rPr lang="en-US" dirty="0" smtClean="0"/>
              <a:t>check </a:t>
            </a:r>
            <a:r>
              <a:rPr lang="en-US" dirty="0" smtClean="0"/>
              <a:t>next </a:t>
            </a:r>
            <a:r>
              <a:rPr lang="en-US" dirty="0"/>
              <a:t>to ideas for and against? </a:t>
            </a:r>
            <a:r>
              <a:rPr lang="en-US" dirty="0"/>
              <a:t> If </a:t>
            </a:r>
            <a:r>
              <a:rPr lang="en-US" dirty="0"/>
              <a:t>yes, go </a:t>
            </a:r>
            <a:r>
              <a:rPr lang="en-US" dirty="0" smtClean="0"/>
              <a:t>down</a:t>
            </a:r>
            <a:endParaRPr lang="en-US" dirty="0"/>
          </a:p>
          <a:p>
            <a:pPr marL="0" indent="0">
              <a:buNone/>
            </a:pPr>
            <a:r>
              <a:rPr lang="en-US" dirty="0"/>
              <a:t>Make sure I choose at least ____ opposing arguments to use. </a:t>
            </a:r>
            <a:r>
              <a:rPr lang="en-US" dirty="0"/>
              <a:t> If </a:t>
            </a:r>
            <a:r>
              <a:rPr lang="en-US" dirty="0"/>
              <a:t>yes, go </a:t>
            </a:r>
            <a:r>
              <a:rPr lang="en-US" dirty="0" smtClean="0"/>
              <a:t>down</a:t>
            </a:r>
            <a:endParaRPr lang="en-US" dirty="0"/>
          </a:p>
          <a:p>
            <a:pPr marL="0" indent="0">
              <a:buNone/>
            </a:pPr>
            <a:r>
              <a:rPr lang="en-US" dirty="0"/>
              <a:t>Did I number the ideas I plan to use in the order I plan to use them? </a:t>
            </a:r>
            <a:r>
              <a:rPr lang="en-US" dirty="0"/>
              <a:t> If </a:t>
            </a:r>
            <a:r>
              <a:rPr lang="en-US" dirty="0"/>
              <a:t>yes, </a:t>
            </a:r>
            <a:r>
              <a:rPr lang="en-US" dirty="0" smtClean="0"/>
              <a:t>go down</a:t>
            </a:r>
            <a:endParaRPr lang="en-US" dirty="0"/>
          </a:p>
          <a:p>
            <a:pPr marL="0" indent="0">
              <a:buNone/>
            </a:pPr>
            <a:r>
              <a:rPr lang="en-US" b="1" dirty="0"/>
              <a:t>P = Plan more as you write. </a:t>
            </a:r>
            <a:endParaRPr lang="en-US" b="1" dirty="0" smtClean="0"/>
          </a:p>
          <a:p>
            <a:pPr marL="0" indent="0">
              <a:buNone/>
            </a:pPr>
            <a:endParaRPr lang="en-US" b="1" dirty="0" smtClean="0"/>
          </a:p>
          <a:p>
            <a:pPr marL="0" indent="0">
              <a:buNone/>
            </a:pPr>
            <a:r>
              <a:rPr lang="en-US" dirty="0" smtClean="0"/>
              <a:t>Follow </a:t>
            </a:r>
            <a:r>
              <a:rPr lang="en-US" b="1" dirty="0" smtClean="0"/>
              <a:t>DARE</a:t>
            </a:r>
            <a:r>
              <a:rPr lang="en-US" dirty="0" smtClean="0"/>
              <a:t> to ensure I write all four essay parts</a:t>
            </a:r>
            <a:r>
              <a:rPr lang="en-US" dirty="0" smtClean="0"/>
              <a:t>.</a:t>
            </a:r>
            <a:endParaRPr lang="en-US" dirty="0" smtClean="0"/>
          </a:p>
          <a:p>
            <a:pPr marL="0" indent="0">
              <a:buNone/>
            </a:pPr>
            <a:r>
              <a:rPr lang="en-US" b="1" dirty="0" smtClean="0"/>
              <a:t>D </a:t>
            </a:r>
            <a:r>
              <a:rPr lang="en-US" b="1" dirty="0"/>
              <a:t>= Develop a position </a:t>
            </a:r>
            <a:r>
              <a:rPr lang="en-US" b="1" dirty="0" smtClean="0"/>
              <a:t>statement</a:t>
            </a:r>
            <a:r>
              <a:rPr lang="en-US" b="1" dirty="0"/>
              <a:t>.</a:t>
            </a:r>
          </a:p>
          <a:p>
            <a:pPr marL="0" indent="0">
              <a:buNone/>
            </a:pPr>
            <a:r>
              <a:rPr lang="en-US" dirty="0"/>
              <a:t>Write your position statement below.</a:t>
            </a:r>
          </a:p>
          <a:p>
            <a:pPr marL="0" indent="0">
              <a:buNone/>
            </a:pPr>
            <a:r>
              <a:rPr lang="en-US" b="1" u="sng" dirty="0" smtClean="0">
                <a:latin typeface="Comic Sans MS" pitchFamily="66" charset="0"/>
              </a:rPr>
              <a:t>I believe students should be required to wear uniforms to school because…</a:t>
            </a:r>
          </a:p>
          <a:p>
            <a:pPr marL="0" indent="0">
              <a:buNone/>
            </a:pPr>
            <a:r>
              <a:rPr lang="en-US" b="1" dirty="0" smtClean="0"/>
              <a:t>A </a:t>
            </a:r>
            <a:r>
              <a:rPr lang="en-US" b="1" dirty="0"/>
              <a:t>= Add supporting ideas. </a:t>
            </a:r>
            <a:endParaRPr lang="en-US" b="1" dirty="0" smtClean="0"/>
          </a:p>
          <a:p>
            <a:pPr marL="0" indent="0">
              <a:buNone/>
            </a:pPr>
            <a:r>
              <a:rPr lang="en-US" b="1" dirty="0" smtClean="0"/>
              <a:t>R </a:t>
            </a:r>
            <a:r>
              <a:rPr lang="en-US" b="1" dirty="0"/>
              <a:t>= Report and refute counterarguments</a:t>
            </a:r>
            <a:r>
              <a:rPr lang="en-US" dirty="0"/>
              <a:t>. </a:t>
            </a:r>
          </a:p>
          <a:p>
            <a:pPr marL="0" indent="0">
              <a:buNone/>
            </a:pPr>
            <a:r>
              <a:rPr lang="en-US" b="1" dirty="0"/>
              <a:t>E = End with a strong conclusion</a:t>
            </a:r>
            <a:r>
              <a:rPr lang="en-US" dirty="0"/>
              <a:t>. </a:t>
            </a:r>
            <a:endParaRPr lang="en-US" dirty="0" smtClean="0"/>
          </a:p>
          <a:p>
            <a:pPr marL="0" indent="0">
              <a:buNone/>
            </a:pPr>
            <a:endParaRPr lang="en-US" dirty="0"/>
          </a:p>
          <a:p>
            <a:pPr marL="0" indent="0">
              <a:buNone/>
            </a:pPr>
            <a:r>
              <a:rPr lang="en-US" dirty="0"/>
              <a:t>Additional Resource Lesson Plan Example: </a:t>
            </a:r>
            <a:r>
              <a:rPr lang="en-US" dirty="0" smtClean="0">
                <a:hlinkClick r:id="rId4"/>
              </a:rPr>
              <a:t>http</a:t>
            </a:r>
            <a:r>
              <a:rPr lang="en-US" dirty="0">
                <a:hlinkClick r:id="rId4"/>
              </a:rPr>
              <a:t>://olms.cte.jhu.edu/30688</a:t>
            </a:r>
            <a:endParaRPr lang="en-US" dirty="0"/>
          </a:p>
          <a:p>
            <a:pPr marL="0" indent="0">
              <a:buNone/>
            </a:pPr>
            <a:endParaRPr lang="en-US" dirty="0"/>
          </a:p>
        </p:txBody>
      </p:sp>
      <p:sp>
        <p:nvSpPr>
          <p:cNvPr id="4" name="TextBox 3"/>
          <p:cNvSpPr txBox="1"/>
          <p:nvPr/>
        </p:nvSpPr>
        <p:spPr>
          <a:xfrm>
            <a:off x="6489700" y="6438920"/>
            <a:ext cx="1676400" cy="276999"/>
          </a:xfrm>
          <a:prstGeom prst="rect">
            <a:avLst/>
          </a:prstGeom>
          <a:noFill/>
        </p:spPr>
        <p:txBody>
          <a:bodyPr wrap="square" rtlCol="0">
            <a:spAutoFit/>
          </a:bodyPr>
          <a:lstStyle/>
          <a:p>
            <a:r>
              <a:rPr lang="en-US" sz="1200" dirty="0" smtClean="0"/>
              <a:t>(School of Education)</a:t>
            </a:r>
            <a:endParaRPr lang="en-US" dirty="0"/>
          </a:p>
        </p:txBody>
      </p:sp>
      <p:pic>
        <p:nvPicPr>
          <p:cNvPr id="5" name="Picture 2" descr="C:\Users\Sarah\AppData\Local\Microsoft\Windows\Temporary Internet Files\Content.IE5\43W00X6E\MC9004457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1443" y="1029890"/>
            <a:ext cx="703174" cy="14996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arah\AppData\Local\Microsoft\Windows\Temporary Internet Files\Content.IE5\LXBZ3XI9\MC90043466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1548717"/>
            <a:ext cx="250991" cy="230981"/>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77200" y="152400"/>
            <a:ext cx="609600" cy="609600"/>
          </a:xfrm>
          <a:prstGeom prst="rect">
            <a:avLst/>
          </a:prstGeom>
        </p:spPr>
      </p:pic>
    </p:spTree>
    <p:extLst>
      <p:ext uri="{BB962C8B-B14F-4D97-AF65-F5344CB8AC3E}">
        <p14:creationId xmlns:p14="http://schemas.microsoft.com/office/powerpoint/2010/main" val="318045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5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shows…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“Students reported their personal writing improved, they would continue to use the strategy and they would recommend it to other students. All students felt more confident about their writing abilities and agreed the lessons were worth their time and effort.” </a:t>
            </a:r>
            <a:r>
              <a:rPr lang="en-US" dirty="0"/>
              <a:t>(</a:t>
            </a:r>
            <a:r>
              <a:rPr lang="en-US" dirty="0" err="1"/>
              <a:t>Kiuhara</a:t>
            </a:r>
            <a:r>
              <a:rPr lang="en-US" dirty="0"/>
              <a:t> et. al 2012)</a:t>
            </a:r>
            <a:r>
              <a:rPr lang="en-US" dirty="0" smtClean="0"/>
              <a:t/>
            </a:r>
            <a:br>
              <a:rPr lang="en-US" dirty="0" smtClean="0"/>
            </a:br>
            <a:endParaRPr lang="en-US" dirty="0" smtClean="0"/>
          </a:p>
          <a:p>
            <a:r>
              <a:rPr lang="en-US" dirty="0" smtClean="0"/>
              <a:t>Students became more confident and independent  writers</a:t>
            </a:r>
          </a:p>
          <a:p>
            <a:endParaRPr lang="en-US" dirty="0" smtClean="0"/>
          </a:p>
          <a:p>
            <a:r>
              <a:rPr lang="en-US" dirty="0"/>
              <a:t>Strategy instruction during the planning and drafting phase of writing persuasive essays is extremely effective </a:t>
            </a:r>
            <a:endParaRPr lang="en-US" dirty="0" smtClean="0"/>
          </a:p>
          <a:p>
            <a:endParaRPr lang="en-US" dirty="0"/>
          </a:p>
          <a:p>
            <a:r>
              <a:rPr lang="en-US" dirty="0"/>
              <a:t>Has a positive impact on how and what students’ write</a:t>
            </a:r>
          </a:p>
          <a:p>
            <a:endParaRPr lang="en-US" dirty="0" smtClean="0"/>
          </a:p>
          <a:p>
            <a:endParaRPr lang="en-US" dirty="0" smtClean="0"/>
          </a:p>
          <a:p>
            <a:r>
              <a:rPr lang="en-US" dirty="0" smtClean="0"/>
              <a:t>Students overall scores of writing quality almost doubled</a:t>
            </a:r>
          </a:p>
          <a:p>
            <a:pPr marL="1463040" lvl="5" indent="0">
              <a:buNone/>
            </a:pPr>
            <a:endParaRPr lang="en-US" dirty="0" smtClean="0"/>
          </a:p>
          <a:p>
            <a:pPr marL="1463040" lvl="5" indent="0">
              <a:buNone/>
            </a:pPr>
            <a:r>
              <a:rPr lang="en-US" dirty="0"/>
              <a:t> </a:t>
            </a:r>
            <a:r>
              <a:rPr lang="en-US" dirty="0" smtClean="0"/>
              <a:t>               </a:t>
            </a:r>
            <a:r>
              <a:rPr lang="en-US" dirty="0" smtClean="0"/>
              <a:t>	</a:t>
            </a:r>
            <a:r>
              <a:rPr lang="en-US" dirty="0" smtClean="0"/>
              <a:t> </a:t>
            </a:r>
          </a:p>
          <a:p>
            <a:pPr marL="1463040" lvl="5" indent="0">
              <a:buNone/>
            </a:pPr>
            <a:r>
              <a:rPr lang="en-US" dirty="0" smtClean="0"/>
              <a:t> </a:t>
            </a:r>
            <a:r>
              <a:rPr lang="en-US" dirty="0" smtClean="0"/>
              <a:t>(</a:t>
            </a:r>
            <a:r>
              <a:rPr lang="en-US" dirty="0" err="1" smtClean="0"/>
              <a:t>Kiuhara</a:t>
            </a:r>
            <a:r>
              <a:rPr lang="en-US" dirty="0" smtClean="0"/>
              <a:t> et. al </a:t>
            </a:r>
            <a:r>
              <a:rPr lang="en-US" dirty="0" smtClean="0"/>
              <a:t>2012,</a:t>
            </a:r>
            <a:r>
              <a:rPr lang="en-US" dirty="0"/>
              <a:t> </a:t>
            </a:r>
            <a:r>
              <a:rPr lang="en-US" dirty="0" err="1"/>
              <a:t>Santangelo</a:t>
            </a:r>
            <a:r>
              <a:rPr lang="en-US" dirty="0" smtClean="0"/>
              <a:t>, </a:t>
            </a:r>
            <a:r>
              <a:rPr lang="en-US" dirty="0"/>
              <a:t>Harris</a:t>
            </a:r>
            <a:r>
              <a:rPr lang="en-US" dirty="0" smtClean="0"/>
              <a:t>, Graham 2008, </a:t>
            </a:r>
            <a:r>
              <a:rPr lang="en-US" dirty="0" err="1" smtClean="0"/>
              <a:t>Troia</a:t>
            </a:r>
            <a:r>
              <a:rPr lang="en-US" dirty="0" smtClean="0"/>
              <a:t> Graham 2002)</a:t>
            </a:r>
            <a:endParaRPr lang="en-US" dirty="0" smtClean="0"/>
          </a:p>
          <a:p>
            <a:endParaRPr lang="en-US" dirty="0"/>
          </a:p>
        </p:txBody>
      </p:sp>
      <p:pic>
        <p:nvPicPr>
          <p:cNvPr id="5123" name="Picture 3" descr="C:\Users\Sarah\AppData\Local\Microsoft\Windows\Temporary Internet Files\Content.IE5\XCYM7LBH\MC9002316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
            <a:ext cx="1969666" cy="140003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8600" y="3331029"/>
            <a:ext cx="609600" cy="609600"/>
          </a:xfrm>
          <a:prstGeom prst="rect">
            <a:avLst/>
          </a:prstGeom>
        </p:spPr>
      </p:pic>
    </p:spTree>
    <p:extLst>
      <p:ext uri="{BB962C8B-B14F-4D97-AF65-F5344CB8AC3E}">
        <p14:creationId xmlns:p14="http://schemas.microsoft.com/office/powerpoint/2010/main" val="595441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important things to </a:t>
            </a:r>
            <a:r>
              <a:rPr lang="en-US" dirty="0" smtClean="0"/>
              <a:t>remember whe</a:t>
            </a:r>
            <a:r>
              <a:rPr lang="en-US" dirty="0" smtClean="0"/>
              <a:t>n implementing </a:t>
            </a:r>
            <a:r>
              <a:rPr lang="en-US" dirty="0" err="1" smtClean="0"/>
              <a:t>srsd</a:t>
            </a:r>
            <a:r>
              <a:rPr lang="en-US" dirty="0" smtClean="0"/>
              <a:t>: </a:t>
            </a: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a:buFont typeface="+mj-lt"/>
              <a:buAutoNum type="arabicPeriod"/>
            </a:pPr>
            <a:r>
              <a:rPr lang="en-US" dirty="0" smtClean="0"/>
              <a:t>“Strategy instruction should be seen as a process. It is the process that is powerful. Strategies themselves are useless unless the teacher utilizes an effective strategy instruction process that attends to instilling the metacognitive knowledge that students </a:t>
            </a:r>
            <a:r>
              <a:rPr lang="en-US" dirty="0" smtClean="0"/>
              <a:t>need.</a:t>
            </a:r>
          </a:p>
          <a:p>
            <a:pPr marL="457200" indent="-457200">
              <a:buFont typeface="+mj-lt"/>
              <a:buAutoNum type="arabicPeriod"/>
            </a:pPr>
            <a:endParaRPr lang="en-US" dirty="0" smtClean="0"/>
          </a:p>
          <a:p>
            <a:pPr marL="457200" indent="-457200">
              <a:buFont typeface="+mj-lt"/>
              <a:buAutoNum type="arabicPeriod"/>
            </a:pPr>
            <a:r>
              <a:rPr lang="en-US" dirty="0" smtClean="0"/>
              <a:t>Second</a:t>
            </a:r>
            <a:r>
              <a:rPr lang="en-US" dirty="0" smtClean="0"/>
              <a:t>, the strategy instruction process depends on collaboration. The teacher and students should work together to develop and evaluate new strategies. </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Third, teachers should collaborate with other teachers, as well as their students during the strategy instruction process” (Schunk,1990</a:t>
            </a:r>
            <a:r>
              <a:rPr lang="en-US" dirty="0"/>
              <a:t>).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8600" y="609600"/>
            <a:ext cx="609600" cy="609600"/>
          </a:xfrm>
          <a:prstGeom prst="rect">
            <a:avLst/>
          </a:prstGeom>
        </p:spPr>
      </p:pic>
    </p:spTree>
    <p:extLst>
      <p:ext uri="{BB962C8B-B14F-4D97-AF65-F5344CB8AC3E}">
        <p14:creationId xmlns:p14="http://schemas.microsoft.com/office/powerpoint/2010/main" val="4106212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Frey</a:t>
            </a:r>
            <a:r>
              <a:rPr lang="en-US" dirty="0"/>
              <a:t>, N., Fisher, D., &amp; Hernandez, T. (2003). "What's the Gist?" Summary Writing for Struggling Adolescent Writers. </a:t>
            </a:r>
            <a:r>
              <a:rPr lang="en-US" i="1" dirty="0"/>
              <a:t>Voices From the Middle</a:t>
            </a:r>
            <a:r>
              <a:rPr lang="en-US" dirty="0"/>
              <a:t>, </a:t>
            </a:r>
            <a:r>
              <a:rPr lang="en-US" i="1" dirty="0"/>
              <a:t>11</a:t>
            </a:r>
            <a:r>
              <a:rPr lang="en-US" dirty="0"/>
              <a:t>(2).</a:t>
            </a:r>
          </a:p>
          <a:p>
            <a:r>
              <a:rPr lang="en-US" dirty="0"/>
              <a:t>Graham, S., &amp; Harris, K. R. (2005). Improving the Writing Performance of Young Struggling Writers. </a:t>
            </a:r>
            <a:r>
              <a:rPr lang="en-US" i="1" dirty="0"/>
              <a:t>The Journal of Special Education</a:t>
            </a:r>
            <a:r>
              <a:rPr lang="en-US" dirty="0"/>
              <a:t>, </a:t>
            </a:r>
            <a:r>
              <a:rPr lang="en-US" i="1" dirty="0"/>
              <a:t>39</a:t>
            </a:r>
            <a:r>
              <a:rPr lang="en-US" dirty="0"/>
              <a:t>(1), 19-33.</a:t>
            </a:r>
          </a:p>
          <a:p>
            <a:r>
              <a:rPr lang="en-US" dirty="0"/>
              <a:t>Graham, S., Harris, K., &amp; MacArthur, C. (2006). Explicitly Teaching Struggling Writers Strategies for Mastering the Writing Process. </a:t>
            </a:r>
            <a:r>
              <a:rPr lang="en-US" i="1" dirty="0"/>
              <a:t>Intervention in School and Clinic</a:t>
            </a:r>
            <a:r>
              <a:rPr lang="en-US" dirty="0"/>
              <a:t>.</a:t>
            </a:r>
          </a:p>
          <a:p>
            <a:r>
              <a:rPr lang="en-US" dirty="0"/>
              <a:t>Graham, S., MacArthur, C. A., &amp; Fitzgerald, J. (2007). </a:t>
            </a:r>
            <a:r>
              <a:rPr lang="en-US" i="1" dirty="0"/>
              <a:t>Best practices in writing instruction</a:t>
            </a:r>
            <a:r>
              <a:rPr lang="en-US" dirty="0"/>
              <a:t>. New York: Guilford Press.</a:t>
            </a:r>
          </a:p>
          <a:p>
            <a:r>
              <a:rPr lang="en-US" dirty="0"/>
              <a:t>Harris, K. R., Graham , S., Mason, L., &amp; Friedlander, B. (2008). </a:t>
            </a:r>
            <a:r>
              <a:rPr lang="en-US" i="1" dirty="0"/>
              <a:t>Powerful writing strategies for all students</a:t>
            </a:r>
            <a:r>
              <a:rPr lang="en-US" dirty="0"/>
              <a:t>. Baltimore, MD: Paul H. Brookes Pub. Co.</a:t>
            </a:r>
          </a:p>
          <a:p>
            <a:r>
              <a:rPr lang="en-US" dirty="0"/>
              <a:t>Harris, K., Graham, S., &amp; Mason, L. (2006). Improving the Writing, Knowledge, and Motivation of Struggling Young Writers. </a:t>
            </a:r>
            <a:r>
              <a:rPr lang="en-US" i="1" dirty="0"/>
              <a:t>American Education Research Journal</a:t>
            </a:r>
            <a:r>
              <a:rPr lang="en-US" dirty="0"/>
              <a:t>, </a:t>
            </a:r>
            <a:r>
              <a:rPr lang="en-US" i="1" dirty="0"/>
              <a:t>43</a:t>
            </a:r>
            <a:r>
              <a:rPr lang="en-US" dirty="0"/>
              <a:t>(2), 295-340.</a:t>
            </a:r>
          </a:p>
          <a:p>
            <a:r>
              <a:rPr lang="en-US" dirty="0" err="1"/>
              <a:t>Kiuhara</a:t>
            </a:r>
            <a:r>
              <a:rPr lang="en-US" dirty="0"/>
              <a:t>, S., O'Neill, R., </a:t>
            </a:r>
            <a:r>
              <a:rPr lang="en-US" dirty="0" err="1"/>
              <a:t>Hawken</a:t>
            </a:r>
            <a:r>
              <a:rPr lang="en-US" dirty="0"/>
              <a:t>, L., &amp; Graham, S. (2012). Effectiveness of Teaching 10th-Grade Students STOP, AIMS, and DARE for Planning and Drafting Persuasive </a:t>
            </a:r>
            <a:r>
              <a:rPr lang="en-US" dirty="0" err="1"/>
              <a:t>Text.</a:t>
            </a:r>
            <a:r>
              <a:rPr lang="en-US" i="1" dirty="0" err="1"/>
              <a:t>Council</a:t>
            </a:r>
            <a:r>
              <a:rPr lang="en-US" i="1" dirty="0"/>
              <a:t> for Exceptional Children</a:t>
            </a:r>
            <a:r>
              <a:rPr lang="en-US" dirty="0"/>
              <a:t>, </a:t>
            </a:r>
            <a:r>
              <a:rPr lang="en-US" i="1" dirty="0"/>
              <a:t>78</a:t>
            </a:r>
            <a:r>
              <a:rPr lang="en-US" dirty="0"/>
              <a:t>(3). Retrieved from http://www.freepatentsonline.com/article/Exceptional-Children/282425910.html</a:t>
            </a:r>
          </a:p>
          <a:p>
            <a:r>
              <a:rPr lang="en-US" dirty="0" err="1"/>
              <a:t>Lienermann</a:t>
            </a:r>
            <a:r>
              <a:rPr lang="en-US" dirty="0"/>
              <a:t>, T., &amp; Reid, R. (2006). Self-Regulated Strategy Development. </a:t>
            </a:r>
            <a:r>
              <a:rPr lang="en-US" i="1" dirty="0"/>
              <a:t>Teacher Education and Special Education</a:t>
            </a:r>
            <a:r>
              <a:rPr lang="en-US" dirty="0"/>
              <a:t>, </a:t>
            </a:r>
            <a:r>
              <a:rPr lang="en-US" i="1" dirty="0"/>
              <a:t>29</a:t>
            </a:r>
            <a:r>
              <a:rPr lang="en-US" dirty="0"/>
              <a:t>(1), 3-11. Retrieved from </a:t>
            </a:r>
            <a:r>
              <a:rPr lang="en-US" dirty="0">
                <a:hlinkClick r:id="rId2"/>
              </a:rPr>
              <a:t>http://</a:t>
            </a:r>
            <a:r>
              <a:rPr lang="en-US" dirty="0" smtClean="0">
                <a:hlinkClick r:id="rId2"/>
              </a:rPr>
              <a:t>www.mdecgateway.org/olms/dat</a:t>
            </a:r>
            <a:endParaRPr lang="en-US" dirty="0" smtClean="0"/>
          </a:p>
          <a:p>
            <a:r>
              <a:rPr lang="en-US" dirty="0"/>
              <a:t>Meyer, J. (1994). Standing Back, Stepping in. </a:t>
            </a:r>
            <a:r>
              <a:rPr lang="en-US" i="1" dirty="0"/>
              <a:t>English Journal</a:t>
            </a:r>
            <a:r>
              <a:rPr lang="en-US" dirty="0"/>
              <a:t>, </a:t>
            </a:r>
            <a:r>
              <a:rPr lang="en-US" i="1" dirty="0"/>
              <a:t>83</a:t>
            </a:r>
            <a:r>
              <a:rPr lang="en-US" dirty="0"/>
              <a:t>(4</a:t>
            </a:r>
            <a:r>
              <a:rPr lang="en-US" dirty="0" smtClean="0"/>
              <a:t>). a/resource/3853/Self-regulated%20strategy%20development.pdf</a:t>
            </a:r>
            <a:endParaRPr lang="en-US" dirty="0"/>
          </a:p>
        </p:txBody>
      </p:sp>
    </p:spTree>
    <p:extLst>
      <p:ext uri="{BB962C8B-B14F-4D97-AF65-F5344CB8AC3E}">
        <p14:creationId xmlns:p14="http://schemas.microsoft.com/office/powerpoint/2010/main" val="2157663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 </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err="1" smtClean="0"/>
              <a:t>Schunk</a:t>
            </a:r>
            <a:r>
              <a:rPr lang="en-US" dirty="0"/>
              <a:t>, D. (1900). Goal Setting and Self-efficacy During Self-regulated Learning. </a:t>
            </a:r>
            <a:r>
              <a:rPr lang="en-US" i="1" dirty="0"/>
              <a:t>Educational Psychologist</a:t>
            </a:r>
            <a:r>
              <a:rPr lang="en-US" dirty="0"/>
              <a:t>, </a:t>
            </a:r>
            <a:r>
              <a:rPr lang="en-US" i="1" dirty="0"/>
              <a:t>25</a:t>
            </a:r>
            <a:r>
              <a:rPr lang="en-US" dirty="0"/>
              <a:t>, 71-86. Retrieved from http://libres.uncg.edu/ir/uncg/f/D_Schunk_Goal_1990.pdf</a:t>
            </a:r>
          </a:p>
          <a:p>
            <a:r>
              <a:rPr lang="en-US" dirty="0"/>
              <a:t>SRSD. (2009). </a:t>
            </a:r>
            <a:r>
              <a:rPr lang="en-US" i="1" dirty="0"/>
              <a:t>Division of Learning Disabilities, Division of Research of the Council for Exceptional Children</a:t>
            </a:r>
            <a:r>
              <a:rPr lang="en-US" dirty="0"/>
              <a:t>, </a:t>
            </a:r>
            <a:r>
              <a:rPr lang="en-US" i="1" dirty="0"/>
              <a:t>17</a:t>
            </a:r>
            <a:r>
              <a:rPr lang="en-US" dirty="0"/>
              <a:t>.</a:t>
            </a:r>
          </a:p>
          <a:p>
            <a:r>
              <a:rPr lang="en-US" dirty="0"/>
              <a:t>Thomas, L. (1998). Exploring the Writing of Struggling Readers/Writers in an Inclusive Writers' Workshop. </a:t>
            </a:r>
            <a:r>
              <a:rPr lang="en-US" i="1" dirty="0" err="1"/>
              <a:t>ProQuest</a:t>
            </a:r>
            <a:r>
              <a:rPr lang="en-US" i="1" dirty="0"/>
              <a:t> Dissertations and Theses</a:t>
            </a:r>
            <a:r>
              <a:rPr lang="en-US" dirty="0"/>
              <a:t>.</a:t>
            </a:r>
          </a:p>
          <a:p>
            <a:r>
              <a:rPr lang="en-US" i="1" dirty="0"/>
              <a:t>TREE Support Materials</a:t>
            </a:r>
            <a:r>
              <a:rPr lang="en-US" dirty="0"/>
              <a:t>. (</a:t>
            </a:r>
            <a:r>
              <a:rPr lang="en-US" dirty="0" err="1"/>
              <a:t>n.d.</a:t>
            </a:r>
            <a:r>
              <a:rPr lang="en-US" dirty="0"/>
              <a:t>). Retrieved from http://kc.vanderbilt.edu/projectwrite/tree-support.html</a:t>
            </a:r>
          </a:p>
          <a:p>
            <a:r>
              <a:rPr lang="en-US" dirty="0" err="1"/>
              <a:t>Troia</a:t>
            </a:r>
            <a:r>
              <a:rPr lang="en-US" dirty="0"/>
              <a:t>, G., &amp; Graham, S. (2003). Effective Writing Instruction. </a:t>
            </a:r>
            <a:r>
              <a:rPr lang="en-US" i="1" dirty="0"/>
              <a:t>Journal of Educational and Psychological Consultation</a:t>
            </a:r>
            <a:r>
              <a:rPr lang="en-US" dirty="0"/>
              <a:t>, </a:t>
            </a:r>
            <a:r>
              <a:rPr lang="en-US" i="1" dirty="0"/>
              <a:t>14</a:t>
            </a:r>
            <a:r>
              <a:rPr lang="en-US" dirty="0"/>
              <a:t>(1), 75-89.</a:t>
            </a:r>
          </a:p>
          <a:p>
            <a:r>
              <a:rPr lang="en-US" dirty="0" err="1"/>
              <a:t>Troia</a:t>
            </a:r>
            <a:r>
              <a:rPr lang="en-US" dirty="0"/>
              <a:t>, G., &amp; Graham, S. (2002). The Effectiveness of Highly Explicit, Teacher-Directed Strategy Instruction Routine. </a:t>
            </a:r>
            <a:r>
              <a:rPr lang="en-US" i="1" dirty="0"/>
              <a:t>Journal of Learning </a:t>
            </a:r>
            <a:r>
              <a:rPr lang="en-US" i="1" dirty="0" err="1"/>
              <a:t>Disabilties</a:t>
            </a:r>
            <a:r>
              <a:rPr lang="en-US" dirty="0"/>
              <a:t>, </a:t>
            </a:r>
            <a:r>
              <a:rPr lang="en-US" i="1" dirty="0"/>
              <a:t>35</a:t>
            </a:r>
            <a:r>
              <a:rPr lang="en-US" dirty="0"/>
              <a:t>(4), 290-305. Retrieved from http://search.proquest.com.proxy1.cl.msu.edu/docview/194220181/13F97EC33665232EBDE/1?accountid=12598</a:t>
            </a:r>
          </a:p>
          <a:p>
            <a:r>
              <a:rPr lang="en-US" dirty="0" err="1"/>
              <a:t>Zigo</a:t>
            </a:r>
            <a:r>
              <a:rPr lang="en-US" dirty="0"/>
              <a:t>, D. (1998). Narrative Thinking as a Strategy Among Struggling Early Adolescent Readers and Writers. </a:t>
            </a:r>
            <a:r>
              <a:rPr lang="en-US" i="1" dirty="0"/>
              <a:t>Journal of Research in Childhood Education</a:t>
            </a:r>
            <a:r>
              <a:rPr lang="en-US" dirty="0"/>
              <a:t>, </a:t>
            </a:r>
            <a:r>
              <a:rPr lang="en-US" i="1" dirty="0"/>
              <a:t>31</a:t>
            </a:r>
            <a:r>
              <a:rPr lang="en-US" dirty="0"/>
              <a:t>(1).</a:t>
            </a:r>
          </a:p>
          <a:p>
            <a:r>
              <a:rPr lang="en-US" dirty="0"/>
              <a:t>Zimmerman, B. (1989). A Social Cognitive View of Self-Regulated Academic </a:t>
            </a:r>
            <a:r>
              <a:rPr lang="en-US" dirty="0" err="1"/>
              <a:t>Learning.</a:t>
            </a:r>
            <a:r>
              <a:rPr lang="en-US" i="1" dirty="0" err="1"/>
              <a:t>Journal</a:t>
            </a:r>
            <a:r>
              <a:rPr lang="en-US" i="1" dirty="0"/>
              <a:t> of Educational Psychology</a:t>
            </a:r>
            <a:r>
              <a:rPr lang="en-US" dirty="0"/>
              <a:t>, </a:t>
            </a:r>
            <a:r>
              <a:rPr lang="en-US" i="1" dirty="0"/>
              <a:t>31</a:t>
            </a:r>
            <a:r>
              <a:rPr lang="en-US" dirty="0"/>
              <a:t>(2), 329-339.</a:t>
            </a:r>
          </a:p>
          <a:p>
            <a:r>
              <a:rPr lang="en-US" dirty="0"/>
              <a:t>Zimmerman, B. (1990). Self-Regulated Learning and Academic Achievement: An </a:t>
            </a:r>
            <a:r>
              <a:rPr lang="en-US" dirty="0" err="1"/>
              <a:t>Overview.</a:t>
            </a:r>
            <a:r>
              <a:rPr lang="en-US" i="1" dirty="0" err="1"/>
              <a:t>Educational</a:t>
            </a:r>
            <a:r>
              <a:rPr lang="en-US" i="1" dirty="0"/>
              <a:t> Psychologist</a:t>
            </a:r>
            <a:r>
              <a:rPr lang="en-US" dirty="0"/>
              <a:t>, </a:t>
            </a:r>
            <a:r>
              <a:rPr lang="en-US" i="1" dirty="0"/>
              <a:t>25</a:t>
            </a:r>
            <a:r>
              <a:rPr lang="en-US" dirty="0"/>
              <a:t>(1), 3-17.</a:t>
            </a:r>
          </a:p>
          <a:p>
            <a:endParaRPr lang="en-US" dirty="0"/>
          </a:p>
        </p:txBody>
      </p:sp>
    </p:spTree>
    <p:extLst>
      <p:ext uri="{BB962C8B-B14F-4D97-AF65-F5344CB8AC3E}">
        <p14:creationId xmlns:p14="http://schemas.microsoft.com/office/powerpoint/2010/main" val="75710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p>
        </p:txBody>
      </p:sp>
      <p:sp>
        <p:nvSpPr>
          <p:cNvPr id="3" name="Content Placeholder 2"/>
          <p:cNvSpPr>
            <a:spLocks noGrp="1"/>
          </p:cNvSpPr>
          <p:nvPr>
            <p:ph sz="quarter" idx="1"/>
          </p:nvPr>
        </p:nvSpPr>
        <p:spPr/>
        <p:txBody>
          <a:bodyPr>
            <a:normAutofit fontScale="92500" lnSpcReduction="10000"/>
          </a:bodyPr>
          <a:lstStyle/>
          <a:p>
            <a:r>
              <a:rPr lang="en-US" dirty="0" smtClean="0"/>
              <a:t>Struggling writers tend to have a difficult time:</a:t>
            </a:r>
          </a:p>
          <a:p>
            <a:pPr lvl="1"/>
            <a:r>
              <a:rPr lang="en-US" dirty="0" smtClean="0"/>
              <a:t>Determining what qualifies as good writing</a:t>
            </a:r>
          </a:p>
          <a:p>
            <a:pPr lvl="1"/>
            <a:r>
              <a:rPr lang="en-US" dirty="0" smtClean="0"/>
              <a:t>Utilizing an effective writing approach/following the writing process </a:t>
            </a:r>
          </a:p>
          <a:p>
            <a:pPr lvl="1"/>
            <a:r>
              <a:rPr lang="en-US" dirty="0" smtClean="0"/>
              <a:t>Using graphic organizers/planning out writing assignments and providing enough details on their plan</a:t>
            </a:r>
          </a:p>
          <a:p>
            <a:pPr lvl="1"/>
            <a:r>
              <a:rPr lang="en-US" dirty="0" smtClean="0"/>
              <a:t>Spending a sufficient amount of time on the revising </a:t>
            </a:r>
            <a:r>
              <a:rPr lang="en-US" dirty="0" smtClean="0"/>
              <a:t>process</a:t>
            </a:r>
          </a:p>
          <a:p>
            <a:pPr lvl="1"/>
            <a:r>
              <a:rPr lang="en-US" dirty="0" smtClean="0"/>
              <a:t>Summarizing information </a:t>
            </a:r>
            <a:endParaRPr lang="en-US" dirty="0" smtClean="0"/>
          </a:p>
          <a:p>
            <a:pPr lvl="1"/>
            <a:r>
              <a:rPr lang="en-US" dirty="0" smtClean="0"/>
              <a:t>Transferring ideas between drafts /transcription skills</a:t>
            </a:r>
          </a:p>
          <a:p>
            <a:pPr marL="365760" lvl="1" indent="0">
              <a:buNone/>
            </a:pPr>
            <a:endParaRPr lang="en-US" dirty="0" smtClean="0"/>
          </a:p>
          <a:p>
            <a:r>
              <a:rPr lang="en-US" dirty="0" smtClean="0"/>
              <a:t>Struggling writers often focus simply on producing content known as “knowledge-telling.” </a:t>
            </a:r>
            <a:endParaRPr lang="en-US" dirty="0" smtClean="0"/>
          </a:p>
          <a:p>
            <a:pPr marL="0" indent="0">
              <a:buNone/>
            </a:pPr>
            <a:endParaRPr lang="en-US" sz="1500" dirty="0"/>
          </a:p>
          <a:p>
            <a:pPr marL="0" indent="0" algn="r">
              <a:buNone/>
            </a:pPr>
            <a:r>
              <a:rPr lang="en-US" sz="1500" dirty="0" smtClean="0"/>
              <a:t>(</a:t>
            </a:r>
            <a:r>
              <a:rPr lang="en-US" sz="1500" dirty="0" err="1"/>
              <a:t>Santangelo</a:t>
            </a:r>
            <a:r>
              <a:rPr lang="en-US" sz="1500" dirty="0"/>
              <a:t>, Harris, Graham, </a:t>
            </a:r>
            <a:r>
              <a:rPr lang="en-US" sz="1500" dirty="0" smtClean="0"/>
              <a:t>2008, Graham</a:t>
            </a:r>
            <a:r>
              <a:rPr lang="en-US" sz="1500" dirty="0"/>
              <a:t>, McArthur, </a:t>
            </a:r>
            <a:r>
              <a:rPr lang="en-US" sz="1500" dirty="0" smtClean="0"/>
              <a:t>Fitzgerald </a:t>
            </a:r>
            <a:r>
              <a:rPr lang="en-US" sz="1500" dirty="0"/>
              <a:t>, </a:t>
            </a:r>
            <a:r>
              <a:rPr lang="en-US" sz="1500" dirty="0" smtClean="0"/>
              <a:t>2007, </a:t>
            </a:r>
            <a:r>
              <a:rPr lang="en-US" sz="1500" dirty="0" smtClean="0"/>
              <a:t>Frey</a:t>
            </a:r>
            <a:r>
              <a:rPr lang="en-US" sz="1500" dirty="0"/>
              <a:t>, </a:t>
            </a:r>
            <a:r>
              <a:rPr lang="en-US" sz="1500" dirty="0" smtClean="0"/>
              <a:t>Fisher</a:t>
            </a:r>
            <a:r>
              <a:rPr lang="en-US" sz="1500" dirty="0"/>
              <a:t>, </a:t>
            </a:r>
            <a:r>
              <a:rPr lang="en-US" sz="1500" dirty="0" smtClean="0"/>
              <a:t>Hernandez,</a:t>
            </a:r>
            <a:r>
              <a:rPr lang="en-US" sz="1500" dirty="0"/>
              <a:t> </a:t>
            </a:r>
            <a:r>
              <a:rPr lang="en-US" sz="1500" dirty="0" smtClean="0"/>
              <a:t>2003</a:t>
            </a:r>
            <a:r>
              <a:rPr lang="en-US" sz="1500" dirty="0" smtClean="0"/>
              <a:t>)</a:t>
            </a:r>
            <a:endParaRPr lang="en-US" sz="1500" dirty="0"/>
          </a:p>
          <a:p>
            <a:endParaRPr lang="en-US" dirty="0" smtClean="0"/>
          </a:p>
        </p:txBody>
      </p:sp>
      <p:pic>
        <p:nvPicPr>
          <p:cNvPr id="3074" name="Picture 2" descr="C:\Users\Sarah\AppData\Local\Microsoft\Windows\Temporary Internet Files\Content.IE5\LXBZ3XI9\MC9003551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0"/>
            <a:ext cx="1829714" cy="1811426"/>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2895600"/>
            <a:ext cx="609600" cy="609600"/>
          </a:xfrm>
          <a:prstGeom prst="rect">
            <a:avLst/>
          </a:prstGeom>
        </p:spPr>
      </p:pic>
    </p:spTree>
    <p:extLst>
      <p:ext uri="{BB962C8B-B14F-4D97-AF65-F5344CB8AC3E}">
        <p14:creationId xmlns:p14="http://schemas.microsoft.com/office/powerpoint/2010/main" val="3694107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SRSD?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2200" dirty="0" smtClean="0"/>
              <a:t>SRSD is “ a writing strategies instruction approach developed over the past 2 decades which brings together powerful strategies for writing and critical strategies for self-regulation of the writing process, has been used in the elementary through high school grades” (Harris et. </a:t>
            </a:r>
            <a:r>
              <a:rPr lang="en-US" sz="2200" dirty="0"/>
              <a:t>a</a:t>
            </a:r>
            <a:r>
              <a:rPr lang="en-US" sz="2200" dirty="0" smtClean="0"/>
              <a:t>l, 2008</a:t>
            </a:r>
            <a:r>
              <a:rPr lang="en-US" sz="2200" dirty="0" smtClean="0"/>
              <a:t>).</a:t>
            </a:r>
            <a:br>
              <a:rPr lang="en-US" sz="2200" dirty="0" smtClean="0"/>
            </a:br>
            <a:endParaRPr lang="en-US" sz="2200" dirty="0" smtClean="0"/>
          </a:p>
          <a:p>
            <a:r>
              <a:rPr lang="en-US" sz="2200" dirty="0" smtClean="0"/>
              <a:t>Process of goal setting and improving students’ writing skills (</a:t>
            </a:r>
            <a:r>
              <a:rPr lang="en-US" sz="2200" dirty="0" err="1" smtClean="0"/>
              <a:t>Schunk</a:t>
            </a:r>
            <a:r>
              <a:rPr lang="en-US" sz="2200" dirty="0" smtClean="0"/>
              <a:t>, 1990</a:t>
            </a:r>
            <a:r>
              <a:rPr lang="en-US" sz="2200" dirty="0" smtClean="0"/>
              <a:t>)</a:t>
            </a:r>
            <a:br>
              <a:rPr lang="en-US" sz="2200" dirty="0" smtClean="0"/>
            </a:br>
            <a:endParaRPr lang="en-US" sz="2200" dirty="0" smtClean="0"/>
          </a:p>
          <a:p>
            <a:r>
              <a:rPr lang="en-US" sz="2200" dirty="0" smtClean="0"/>
              <a:t>“The ultimate goal of SRSD is to have students successfully apply strategies over time and in new situations” (</a:t>
            </a:r>
            <a:r>
              <a:rPr lang="en-US" sz="2200" dirty="0" err="1" smtClean="0"/>
              <a:t>Santangelo</a:t>
            </a:r>
            <a:r>
              <a:rPr lang="en-US" sz="2200" dirty="0"/>
              <a:t>, Harris, &amp; Graham, S 2008)</a:t>
            </a:r>
          </a:p>
          <a:p>
            <a:pPr marL="0" indent="0">
              <a:buNone/>
            </a:pPr>
            <a:endParaRPr lang="en-US" sz="2200" dirty="0" smtClean="0"/>
          </a:p>
          <a:p>
            <a:r>
              <a:rPr lang="en-US" sz="2200" dirty="0"/>
              <a:t>B</a:t>
            </a:r>
            <a:r>
              <a:rPr lang="en-US" sz="2200" dirty="0" smtClean="0"/>
              <a:t>ased on 6 principles:</a:t>
            </a:r>
          </a:p>
          <a:p>
            <a:endParaRPr lang="en-US" sz="2200" dirty="0" smtClean="0"/>
          </a:p>
          <a:p>
            <a:pPr marL="457200" indent="-457200">
              <a:buFont typeface="+mj-lt"/>
              <a:buAutoNum type="arabicPeriod"/>
            </a:pPr>
            <a:r>
              <a:rPr lang="en-US" sz="2200" dirty="0" smtClean="0"/>
              <a:t>Develop background knowledge</a:t>
            </a:r>
          </a:p>
          <a:p>
            <a:pPr marL="457200" indent="-457200">
              <a:buFont typeface="+mj-lt"/>
              <a:buAutoNum type="arabicPeriod"/>
            </a:pPr>
            <a:r>
              <a:rPr lang="en-US" sz="2200" dirty="0" smtClean="0"/>
              <a:t>Discuss it!</a:t>
            </a:r>
          </a:p>
          <a:p>
            <a:pPr marL="457200" indent="-457200">
              <a:buFont typeface="+mj-lt"/>
              <a:buAutoNum type="arabicPeriod"/>
            </a:pPr>
            <a:r>
              <a:rPr lang="en-US" sz="2200" dirty="0" smtClean="0"/>
              <a:t>Model it!</a:t>
            </a:r>
            <a:endParaRPr lang="en-US" sz="2200" dirty="0"/>
          </a:p>
          <a:p>
            <a:pPr marL="457200" indent="-457200">
              <a:buFont typeface="+mj-lt"/>
              <a:buAutoNum type="arabicPeriod"/>
            </a:pPr>
            <a:r>
              <a:rPr lang="en-US" sz="2200" dirty="0" smtClean="0"/>
              <a:t>Memorize it!</a:t>
            </a:r>
          </a:p>
          <a:p>
            <a:pPr marL="457200" indent="-457200">
              <a:buFont typeface="+mj-lt"/>
              <a:buAutoNum type="arabicPeriod"/>
            </a:pPr>
            <a:r>
              <a:rPr lang="en-US" sz="2200" dirty="0" smtClean="0"/>
              <a:t>Support it!</a:t>
            </a:r>
          </a:p>
          <a:p>
            <a:pPr marL="457200" indent="-457200">
              <a:buFont typeface="+mj-lt"/>
              <a:buAutoNum type="arabicPeriod"/>
            </a:pPr>
            <a:r>
              <a:rPr lang="en-US" sz="2200" dirty="0" smtClean="0"/>
              <a:t>Independent performance </a:t>
            </a:r>
            <a:endParaRPr lang="en-US" sz="1600" dirty="0" smtClean="0"/>
          </a:p>
          <a:p>
            <a:pPr marL="0" indent="0" algn="r">
              <a:buNone/>
            </a:pPr>
            <a:endParaRPr lang="en-US" sz="1600" dirty="0" smtClean="0"/>
          </a:p>
          <a:p>
            <a:pPr marL="0" indent="0" algn="r">
              <a:buNone/>
            </a:pPr>
            <a:r>
              <a:rPr lang="en-US" sz="1600" dirty="0" smtClean="0"/>
              <a:t>(</a:t>
            </a:r>
            <a:r>
              <a:rPr lang="en-US" sz="1600" dirty="0"/>
              <a:t>Graham, McArthur, &amp; Fitzgerald , </a:t>
            </a:r>
            <a:r>
              <a:rPr lang="en-US" sz="1600" dirty="0" smtClean="0"/>
              <a:t>2007, Harris et. </a:t>
            </a:r>
            <a:r>
              <a:rPr lang="en-US" sz="1600" dirty="0"/>
              <a:t>a</a:t>
            </a:r>
            <a:r>
              <a:rPr lang="en-US" sz="1600" dirty="0" smtClean="0"/>
              <a:t>l, 2008, Graham, Harris, McArthur, 2006)</a:t>
            </a:r>
            <a:endParaRPr lang="en-US" sz="1600" dirty="0"/>
          </a:p>
          <a:p>
            <a:pPr marL="0" indent="0">
              <a:buNone/>
            </a:pPr>
            <a:endParaRPr lang="en-US" sz="1600"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pic>
        <p:nvPicPr>
          <p:cNvPr id="1026" name="Picture 2" descr="C:\Users\Sarah\AppData\Local\Microsoft\Windows\Temporary Internet Files\Content.IE5\XCYM7LBH\MC9004404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1" y="3505200"/>
            <a:ext cx="1675114" cy="1763922"/>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228600"/>
            <a:ext cx="609600" cy="609600"/>
          </a:xfrm>
          <a:prstGeom prst="rect">
            <a:avLst/>
          </a:prstGeom>
        </p:spPr>
      </p:pic>
    </p:spTree>
    <p:extLst>
      <p:ext uri="{BB962C8B-B14F-4D97-AF65-F5344CB8AC3E}">
        <p14:creationId xmlns:p14="http://schemas.microsoft.com/office/powerpoint/2010/main" val="1852690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SRSD VS. Writers Workshop?</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Similarities: </a:t>
            </a:r>
          </a:p>
          <a:p>
            <a:pPr lvl="1"/>
            <a:r>
              <a:rPr lang="en-US" dirty="0" smtClean="0"/>
              <a:t>Emphasis on the writing process</a:t>
            </a:r>
          </a:p>
          <a:p>
            <a:pPr lvl="1"/>
            <a:r>
              <a:rPr lang="en-US" dirty="0" smtClean="0"/>
              <a:t>Practice frequent writing</a:t>
            </a:r>
          </a:p>
          <a:p>
            <a:pPr lvl="1"/>
            <a:r>
              <a:rPr lang="en-US" dirty="0" smtClean="0"/>
              <a:t>Encourage student decision making and interactions with peers</a:t>
            </a:r>
          </a:p>
          <a:p>
            <a:pPr lvl="1"/>
            <a:r>
              <a:rPr lang="en-US" dirty="0" smtClean="0"/>
              <a:t>Share work with teacher and peers</a:t>
            </a:r>
            <a:br>
              <a:rPr lang="en-US" dirty="0" smtClean="0"/>
            </a:br>
            <a:endParaRPr lang="en-US" dirty="0" smtClean="0"/>
          </a:p>
          <a:p>
            <a:r>
              <a:rPr lang="en-US" dirty="0" smtClean="0"/>
              <a:t>Differences:</a:t>
            </a:r>
          </a:p>
          <a:p>
            <a:pPr lvl="1"/>
            <a:r>
              <a:rPr lang="en-US" dirty="0" smtClean="0"/>
              <a:t>SRSD is more explicit, systematic, and lengthier process. Focuses more on the written project with less drafting stages. </a:t>
            </a:r>
          </a:p>
          <a:p>
            <a:pPr lvl="1"/>
            <a:r>
              <a:rPr lang="en-US" dirty="0" smtClean="0"/>
              <a:t>Writers’ workshop is a more student-centered approach than SRSD with multiple drafts </a:t>
            </a:r>
          </a:p>
          <a:p>
            <a:pPr lvl="1"/>
            <a:endParaRPr lang="en-US" dirty="0"/>
          </a:p>
          <a:p>
            <a:pPr lvl="1"/>
            <a:r>
              <a:rPr lang="en-US" dirty="0"/>
              <a:t>“In comparison with children in the Writers’ Workshop condition, SRSD-instructed students were more knowledgeable about writing and evidenced stronger performance in the two instructed genres (story and persuasive writing) as well as two uninstructed genres (personal narrative and informative writing)” </a:t>
            </a:r>
            <a:r>
              <a:rPr lang="en-US" dirty="0" smtClean="0"/>
              <a:t>(Harris, Graham, Mason, 2006)</a:t>
            </a:r>
            <a:endParaRPr lang="en-US" dirty="0"/>
          </a:p>
          <a:p>
            <a:pPr marL="365760" lvl="1" indent="0">
              <a:buNone/>
            </a:pPr>
            <a:r>
              <a:rPr lang="en-US" dirty="0" smtClean="0"/>
              <a:t/>
            </a:r>
            <a:br>
              <a:rPr lang="en-US" dirty="0" smtClean="0"/>
            </a:br>
            <a:r>
              <a:rPr lang="en-US" dirty="0" smtClean="0"/>
              <a:t>		(Harris, Graham, Mason, 2006, </a:t>
            </a:r>
            <a:r>
              <a:rPr lang="en-US" dirty="0" err="1" smtClean="0"/>
              <a:t>Lienermann</a:t>
            </a:r>
            <a:r>
              <a:rPr lang="en-US" dirty="0" smtClean="0"/>
              <a:t>, Reid, 2006)</a:t>
            </a:r>
            <a:endParaRPr lang="en-US" dirty="0"/>
          </a:p>
        </p:txBody>
      </p:sp>
      <p:pic>
        <p:nvPicPr>
          <p:cNvPr id="2050" name="Picture 2" descr="C:\Users\Sarah\AppData\Local\Microsoft\Windows\Temporary Internet Files\Content.IE5\LXBZ3XI9\MP9004423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3065">
            <a:off x="6517442" y="-511142"/>
            <a:ext cx="1705435" cy="2359811"/>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4719" y="109963"/>
            <a:ext cx="609600" cy="609600"/>
          </a:xfrm>
          <a:prstGeom prst="rect">
            <a:avLst/>
          </a:prstGeom>
        </p:spPr>
      </p:pic>
    </p:spTree>
    <p:extLst>
      <p:ext uri="{BB962C8B-B14F-4D97-AF65-F5344CB8AC3E}">
        <p14:creationId xmlns:p14="http://schemas.microsoft.com/office/powerpoint/2010/main" val="588766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research</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Over 40 studies have been conducted which show how SRSD increases students:</a:t>
            </a:r>
          </a:p>
          <a:p>
            <a:endParaRPr lang="en-US" dirty="0" smtClean="0"/>
          </a:p>
          <a:p>
            <a:pPr lvl="1"/>
            <a:r>
              <a:rPr lang="en-US" dirty="0" smtClean="0"/>
              <a:t>Ability to brainstorm and organize their ideas</a:t>
            </a:r>
          </a:p>
          <a:p>
            <a:pPr lvl="1"/>
            <a:r>
              <a:rPr lang="en-US" dirty="0" smtClean="0"/>
              <a:t>Quality of writing </a:t>
            </a:r>
          </a:p>
          <a:p>
            <a:pPr lvl="1"/>
            <a:r>
              <a:rPr lang="en-US" dirty="0" smtClean="0"/>
              <a:t>Ability to edit and revise their work </a:t>
            </a:r>
          </a:p>
          <a:p>
            <a:pPr lvl="1"/>
            <a:r>
              <a:rPr lang="en-US" dirty="0" smtClean="0"/>
              <a:t>Motivation/level of engagement</a:t>
            </a:r>
          </a:p>
          <a:p>
            <a:pPr lvl="1"/>
            <a:r>
              <a:rPr lang="en-US" dirty="0" smtClean="0"/>
              <a:t>Ability to self-regulate and monitor their own writing progress through goal setting</a:t>
            </a:r>
          </a:p>
          <a:p>
            <a:pPr marL="91440" indent="0">
              <a:buNone/>
            </a:pPr>
            <a:endParaRPr lang="en-US" dirty="0"/>
          </a:p>
          <a:p>
            <a:pPr marL="91440" indent="0">
              <a:buNone/>
            </a:pPr>
            <a:r>
              <a:rPr lang="en-US" sz="1800" dirty="0" smtClean="0"/>
              <a:t> (</a:t>
            </a:r>
            <a:r>
              <a:rPr lang="en-US" sz="1800" dirty="0" err="1"/>
              <a:t>Santangelo</a:t>
            </a:r>
            <a:r>
              <a:rPr lang="en-US" sz="1800" dirty="0"/>
              <a:t>, Harris, Graham, 2008 </a:t>
            </a:r>
            <a:r>
              <a:rPr lang="en-US" sz="1800" dirty="0" smtClean="0"/>
              <a:t>, Harris et. al, 2008, Harris, Graham, Mason, 2006, </a:t>
            </a:r>
            <a:r>
              <a:rPr lang="en-US" sz="1800" dirty="0" err="1" smtClean="0"/>
              <a:t>Troia</a:t>
            </a:r>
            <a:r>
              <a:rPr lang="en-US" sz="1800" dirty="0" smtClean="0"/>
              <a:t>, Graham, 2003)</a:t>
            </a:r>
            <a:endParaRPr lang="en-US" sz="1800" dirty="0"/>
          </a:p>
          <a:p>
            <a:pPr marL="1188720" lvl="4" indent="0">
              <a:buNone/>
            </a:pPr>
            <a:r>
              <a:rPr lang="en-US" dirty="0" smtClean="0"/>
              <a:t> </a:t>
            </a:r>
          </a:p>
          <a:p>
            <a:pPr marL="274320" lvl="2" indent="-274320">
              <a:spcBef>
                <a:spcPts val="600"/>
              </a:spcBef>
              <a:buClr>
                <a:schemeClr val="accent1"/>
              </a:buClr>
              <a:buSzPct val="70000"/>
            </a:pPr>
            <a:r>
              <a:rPr lang="en-US" sz="2300" dirty="0" smtClean="0"/>
              <a:t>“Helps </a:t>
            </a:r>
            <a:r>
              <a:rPr lang="en-US" sz="2300" dirty="0"/>
              <a:t>students gain greater awareness of their writing strengths and limitations and consequently be more strategic in their attempts to accomplish writing tasks” </a:t>
            </a:r>
            <a:r>
              <a:rPr lang="en-US" sz="1600" dirty="0"/>
              <a:t>(</a:t>
            </a:r>
            <a:r>
              <a:rPr lang="en-US" sz="1600" dirty="0" err="1"/>
              <a:t>Troia</a:t>
            </a:r>
            <a:r>
              <a:rPr lang="en-US" sz="1600" dirty="0"/>
              <a:t>, Graham, 2003)</a:t>
            </a:r>
          </a:p>
          <a:p>
            <a:endParaRPr lang="en-US" dirty="0"/>
          </a:p>
          <a:p>
            <a:pPr lvl="1"/>
            <a:endParaRPr lang="en-US" dirty="0" smtClean="0"/>
          </a:p>
        </p:txBody>
      </p:sp>
      <p:pic>
        <p:nvPicPr>
          <p:cNvPr id="3075" name="Picture 3" descr="C:\Users\Sarah\AppData\Local\Microsoft\Windows\Temporary Internet Files\Content.IE5\S11QRIPA\MP90043909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0527" y="2128868"/>
            <a:ext cx="1386673" cy="100338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188533"/>
            <a:ext cx="609600" cy="609600"/>
          </a:xfrm>
          <a:prstGeom prst="rect">
            <a:avLst/>
          </a:prstGeom>
        </p:spPr>
      </p:pic>
    </p:spTree>
    <p:extLst>
      <p:ext uri="{BB962C8B-B14F-4D97-AF65-F5344CB8AC3E}">
        <p14:creationId xmlns:p14="http://schemas.microsoft.com/office/powerpoint/2010/main" val="3071504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10" fill="hold"/>
                                        <p:tgtEl>
                                          <p:spTgt spid="4"/>
                                        </p:tgtEl>
                                      </p:cBhvr>
                                    </p:cmd>
                                  </p:childTnLst>
                                </p:cTn>
                              </p:par>
                            </p:childTnLst>
                          </p:cTn>
                        </p:par>
                      </p:childTnLst>
                    </p:cTn>
                  </p:par>
                </p:childTnLst>
              </p:cTn>
              <p:nextCondLst>
                <p:cond evt="onClick" delay="0">
                  <p:tgtEl>
                    <p:spTgt spid="4"/>
                  </p:tgtEl>
                </p:cond>
              </p:nextCondLst>
            </p:seq>
            <p:audio>
              <p:cMediaNode vol="45283">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smtClean="0"/>
              <a:t>Research 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Developed to build students behavior, knowledge, and motivation towards writing.</a:t>
            </a:r>
          </a:p>
          <a:p>
            <a:endParaRPr lang="en-US" dirty="0" smtClean="0"/>
          </a:p>
          <a:p>
            <a:r>
              <a:rPr lang="en-US" dirty="0" smtClean="0"/>
              <a:t>Instruction is targeted towards building students planning, writing, and persuasive essay skills.</a:t>
            </a:r>
          </a:p>
          <a:p>
            <a:endParaRPr lang="en-US" dirty="0"/>
          </a:p>
          <a:p>
            <a:r>
              <a:rPr lang="en-US" dirty="0" smtClean="0"/>
              <a:t>Helps students monitor their own writing.</a:t>
            </a:r>
          </a:p>
          <a:p>
            <a:endParaRPr lang="en-US" dirty="0"/>
          </a:p>
          <a:p>
            <a:r>
              <a:rPr lang="en-US" dirty="0"/>
              <a:t>Students </a:t>
            </a:r>
            <a:r>
              <a:rPr lang="en-US" dirty="0" smtClean="0"/>
              <a:t>learn goal </a:t>
            </a:r>
            <a:r>
              <a:rPr lang="en-US" dirty="0"/>
              <a:t>setting, self monitoring, and self </a:t>
            </a:r>
            <a:r>
              <a:rPr lang="en-US" dirty="0" smtClean="0"/>
              <a:t>instruction</a:t>
            </a:r>
          </a:p>
          <a:p>
            <a:endParaRPr lang="en-US" dirty="0"/>
          </a:p>
          <a:p>
            <a:pPr marL="0" indent="0" algn="r">
              <a:buNone/>
            </a:pPr>
            <a:r>
              <a:rPr lang="en-US" sz="1300" dirty="0" smtClean="0"/>
              <a:t>(</a:t>
            </a:r>
            <a:r>
              <a:rPr lang="en-US" sz="1300" dirty="0"/>
              <a:t>Harris, K., Graham, S., &amp; Mason, </a:t>
            </a:r>
            <a:r>
              <a:rPr lang="en-US" sz="1300" dirty="0" smtClean="0"/>
              <a:t>L, 2006, </a:t>
            </a:r>
            <a:r>
              <a:rPr lang="en-US" sz="1300" dirty="0" err="1" smtClean="0"/>
              <a:t>Troia</a:t>
            </a:r>
            <a:r>
              <a:rPr lang="en-US" sz="1300" dirty="0"/>
              <a:t>, G., &amp; Graham, S. </a:t>
            </a:r>
            <a:r>
              <a:rPr lang="en-US" sz="1300" dirty="0" smtClean="0"/>
              <a:t>2003</a:t>
            </a:r>
            <a:r>
              <a:rPr lang="en-US" sz="1300" dirty="0"/>
              <a:t>)</a:t>
            </a:r>
            <a:r>
              <a:rPr lang="en-US" sz="1300" dirty="0" smtClean="0"/>
              <a:t> </a:t>
            </a:r>
          </a:p>
          <a:p>
            <a:endParaRPr lang="en-US" dirty="0"/>
          </a:p>
        </p:txBody>
      </p:sp>
      <p:pic>
        <p:nvPicPr>
          <p:cNvPr id="10242" name="Picture 2" descr="C:\Users\Sarah\AppData\Local\Microsoft\Windows\Temporary Internet Files\Content.IE5\XCYM7LBH\MP9004486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34043"/>
            <a:ext cx="14859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90715"/>
            <a:ext cx="609600" cy="609600"/>
          </a:xfrm>
          <a:prstGeom prst="rect">
            <a:avLst/>
          </a:prstGeom>
        </p:spPr>
      </p:pic>
    </p:spTree>
    <p:extLst>
      <p:ext uri="{BB962C8B-B14F-4D97-AF65-F5344CB8AC3E}">
        <p14:creationId xmlns:p14="http://schemas.microsoft.com/office/powerpoint/2010/main" val="3737986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SRSD Principals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Discuss background knowledge</a:t>
            </a:r>
          </a:p>
          <a:p>
            <a:pPr lvl="1"/>
            <a:r>
              <a:rPr lang="en-US" dirty="0" smtClean="0"/>
              <a:t>Provide written examples of the new genre (ex: stories, essays) to build students’ vocabulary </a:t>
            </a:r>
          </a:p>
          <a:p>
            <a:pPr marL="365760" lvl="1" indent="0">
              <a:buNone/>
            </a:pPr>
            <a:endParaRPr lang="en-US" dirty="0" smtClean="0"/>
          </a:p>
          <a:p>
            <a:r>
              <a:rPr lang="en-US" dirty="0" smtClean="0"/>
              <a:t>Discuss it</a:t>
            </a:r>
          </a:p>
          <a:p>
            <a:pPr lvl="1"/>
            <a:r>
              <a:rPr lang="en-US" dirty="0" smtClean="0"/>
              <a:t>Introduce graphing/self-monitoring/self-regulation skills.</a:t>
            </a:r>
          </a:p>
          <a:p>
            <a:pPr lvl="1"/>
            <a:r>
              <a:rPr lang="en-US" dirty="0" smtClean="0"/>
              <a:t>Discuss importance of planning,  (ex: use chart paper to discuss writing steps).</a:t>
            </a:r>
          </a:p>
          <a:p>
            <a:pPr marL="365760" lvl="1" indent="0">
              <a:buNone/>
            </a:pPr>
            <a:endParaRPr lang="en-US" dirty="0" smtClean="0"/>
          </a:p>
          <a:p>
            <a:r>
              <a:rPr lang="en-US" dirty="0"/>
              <a:t>Model it</a:t>
            </a:r>
          </a:p>
          <a:p>
            <a:pPr lvl="1"/>
            <a:r>
              <a:rPr lang="en-US" dirty="0"/>
              <a:t>Think aloud strategy to discuss how to write in particular </a:t>
            </a:r>
            <a:r>
              <a:rPr lang="en-US" dirty="0" smtClean="0"/>
              <a:t>genre</a:t>
            </a:r>
          </a:p>
          <a:p>
            <a:pPr lvl="1"/>
            <a:r>
              <a:rPr lang="en-US" dirty="0"/>
              <a:t>“the teacher models how to use the target strategy and then provides students with as much support as they need as they progress toward independent use of the strategy. </a:t>
            </a:r>
            <a:r>
              <a:rPr lang="en-US" dirty="0" smtClean="0"/>
              <a:t>(</a:t>
            </a:r>
            <a:r>
              <a:rPr lang="en-US" dirty="0" err="1" smtClean="0"/>
              <a:t>Troia</a:t>
            </a:r>
            <a:r>
              <a:rPr lang="en-US" dirty="0" smtClean="0"/>
              <a:t>, Graham 2002)</a:t>
            </a:r>
          </a:p>
          <a:p>
            <a:pPr lvl="1"/>
            <a:r>
              <a:rPr lang="en-US" dirty="0" smtClean="0"/>
              <a:t>Also important to model self-regulation and behavior students might display during writing </a:t>
            </a:r>
          </a:p>
          <a:p>
            <a:pPr marL="365760" lvl="1" indent="0">
              <a:buNone/>
            </a:pPr>
            <a:endParaRPr lang="en-US" dirty="0">
              <a:hlinkClick r:id="rId7"/>
            </a:endParaRPr>
          </a:p>
          <a:p>
            <a:pPr marL="1188720" lvl="4" indent="0">
              <a:buNone/>
            </a:pPr>
            <a:r>
              <a:rPr lang="en-US" dirty="0" smtClean="0">
                <a:hlinkClick r:id="rId7"/>
              </a:rPr>
              <a:t>http</a:t>
            </a:r>
            <a:r>
              <a:rPr lang="en-US" dirty="0">
                <a:hlinkClick r:id="rId7"/>
              </a:rPr>
              <a:t>://</a:t>
            </a:r>
            <a:r>
              <a:rPr lang="en-US" dirty="0" smtClean="0">
                <a:hlinkClick r:id="rId7"/>
              </a:rPr>
              <a:t>www.youtube.com/watch?v=czNaUbeAZnA</a:t>
            </a:r>
            <a:r>
              <a:rPr lang="en-US" dirty="0" smtClean="0"/>
              <a:t> </a:t>
            </a:r>
            <a:r>
              <a:rPr lang="en-US" dirty="0" smtClean="0"/>
              <a:t>(</a:t>
            </a:r>
            <a:r>
              <a:rPr lang="en-US" u="sng" dirty="0" smtClean="0"/>
              <a:t>skip forward to 2:43 </a:t>
            </a:r>
            <a:r>
              <a:rPr lang="en-US" u="sng" dirty="0" smtClean="0"/>
              <a:t>– 3:38)</a:t>
            </a:r>
          </a:p>
          <a:p>
            <a:pPr lvl="1"/>
            <a:endParaRPr lang="en-US" dirty="0"/>
          </a:p>
          <a:p>
            <a:pPr marL="0" indent="0">
              <a:buNone/>
            </a:pPr>
            <a:r>
              <a:rPr lang="en-US" sz="1900" dirty="0" smtClean="0"/>
              <a:t>(Graham, Harris, McArthur, 2006, Harris et. al, 2008, </a:t>
            </a:r>
            <a:r>
              <a:rPr lang="en-US" sz="1900" dirty="0" err="1" smtClean="0"/>
              <a:t>Santangelo</a:t>
            </a:r>
            <a:r>
              <a:rPr lang="en-US" sz="1900" dirty="0" smtClean="0"/>
              <a:t>,</a:t>
            </a:r>
            <a:r>
              <a:rPr lang="en-US" sz="1900" dirty="0"/>
              <a:t> </a:t>
            </a:r>
            <a:r>
              <a:rPr lang="en-US" sz="1900" dirty="0" smtClean="0"/>
              <a:t>Harris,</a:t>
            </a:r>
            <a:r>
              <a:rPr lang="en-US" sz="1900" dirty="0"/>
              <a:t> </a:t>
            </a:r>
            <a:r>
              <a:rPr lang="en-US" sz="1900" dirty="0" smtClean="0"/>
              <a:t>&amp; </a:t>
            </a:r>
            <a:r>
              <a:rPr lang="en-US" sz="1900" dirty="0"/>
              <a:t>Graham, </a:t>
            </a:r>
            <a:r>
              <a:rPr lang="en-US" sz="1900" dirty="0" smtClean="0"/>
              <a:t>2008,</a:t>
            </a:r>
            <a:r>
              <a:rPr lang="en-US" sz="1600" dirty="0"/>
              <a:t> </a:t>
            </a:r>
            <a:r>
              <a:rPr lang="en-US" sz="1600" dirty="0" err="1" smtClean="0"/>
              <a:t>Lienermann</a:t>
            </a:r>
            <a:r>
              <a:rPr lang="en-US" sz="1600" dirty="0" smtClean="0"/>
              <a:t>, Reid 2006,  Harris, Graham</a:t>
            </a:r>
            <a:r>
              <a:rPr lang="en-US" sz="1600" dirty="0"/>
              <a:t>, </a:t>
            </a:r>
            <a:r>
              <a:rPr lang="en-US" sz="1600" dirty="0" smtClean="0"/>
              <a:t>Mason 2006</a:t>
            </a:r>
            <a:r>
              <a:rPr lang="en-US" sz="1900" dirty="0" smtClean="0"/>
              <a: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62800" y="1143000"/>
            <a:ext cx="609600" cy="609600"/>
          </a:xfrm>
          <a:prstGeom prst="rect">
            <a:avLst/>
          </a:prstGeom>
        </p:spPr>
      </p:pic>
      <p:pic>
        <p:nvPicPr>
          <p:cNvPr id="6" name="Picture 2" descr="C:\Users\Sarah\AppData\Local\Microsoft\Windows\Temporary Internet Files\Content.IE5\LXBZ3XI9\MP90044231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228599"/>
            <a:ext cx="2096407" cy="139760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089899" y="2971800"/>
            <a:ext cx="609600" cy="609600"/>
          </a:xfrm>
          <a:prstGeom prst="rect">
            <a:avLst/>
          </a:prstGeom>
        </p:spPr>
      </p:pic>
    </p:spTree>
    <p:extLst>
      <p:ext uri="{BB962C8B-B14F-4D97-AF65-F5344CB8AC3E}">
        <p14:creationId xmlns:p14="http://schemas.microsoft.com/office/powerpoint/2010/main" val="3737986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617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SRSD Principals cont. </a:t>
            </a:r>
            <a:endParaRPr lang="en-US" dirty="0"/>
          </a:p>
        </p:txBody>
      </p:sp>
      <p:sp>
        <p:nvSpPr>
          <p:cNvPr id="3" name="Content Placeholder 2"/>
          <p:cNvSpPr>
            <a:spLocks noGrp="1"/>
          </p:cNvSpPr>
          <p:nvPr>
            <p:ph sz="quarter" idx="1"/>
          </p:nvPr>
        </p:nvSpPr>
        <p:spPr/>
        <p:txBody>
          <a:bodyPr>
            <a:normAutofit fontScale="70000" lnSpcReduction="20000"/>
          </a:bodyPr>
          <a:lstStyle/>
          <a:p>
            <a:pPr lvl="1"/>
            <a:endParaRPr lang="en-US" dirty="0"/>
          </a:p>
          <a:p>
            <a:r>
              <a:rPr lang="en-US" dirty="0"/>
              <a:t>Memorize it</a:t>
            </a:r>
          </a:p>
          <a:p>
            <a:pPr lvl="1"/>
            <a:r>
              <a:rPr lang="en-US" dirty="0"/>
              <a:t>Homework- memorize the steps, explain steps and use </a:t>
            </a:r>
            <a:r>
              <a:rPr lang="en-US" dirty="0" smtClean="0"/>
              <a:t>mnemonics/songs</a:t>
            </a:r>
          </a:p>
          <a:p>
            <a:pPr marL="365760" lvl="1" indent="0">
              <a:buNone/>
            </a:pPr>
            <a:endParaRPr lang="en-US" dirty="0"/>
          </a:p>
          <a:p>
            <a:r>
              <a:rPr lang="en-US" dirty="0"/>
              <a:t>Support it</a:t>
            </a:r>
          </a:p>
          <a:p>
            <a:pPr lvl="1"/>
            <a:r>
              <a:rPr lang="en-US" dirty="0"/>
              <a:t>Collaborate with struggling students</a:t>
            </a:r>
          </a:p>
          <a:p>
            <a:pPr lvl="1"/>
            <a:r>
              <a:rPr lang="en-US" dirty="0"/>
              <a:t>Reflect on initial goals to determine if students’ mastered </a:t>
            </a:r>
            <a:r>
              <a:rPr lang="en-US" dirty="0" smtClean="0"/>
              <a:t>goals</a:t>
            </a:r>
          </a:p>
          <a:p>
            <a:pPr marL="365760" lvl="1" indent="0">
              <a:buNone/>
            </a:pPr>
            <a:endParaRPr lang="en-US" dirty="0"/>
          </a:p>
          <a:p>
            <a:r>
              <a:rPr lang="en-US" dirty="0"/>
              <a:t>Independent performance</a:t>
            </a:r>
          </a:p>
          <a:p>
            <a:pPr lvl="1"/>
            <a:r>
              <a:rPr lang="en-US" dirty="0"/>
              <a:t>Struggling learners will take more time/require more guidance on this step during the first writing assignment of the new genre</a:t>
            </a:r>
          </a:p>
          <a:p>
            <a:pPr lvl="1"/>
            <a:r>
              <a:rPr lang="en-US" dirty="0"/>
              <a:t>For those students who have mastered this step students can revise their work to meet </a:t>
            </a:r>
            <a:r>
              <a:rPr lang="en-US" dirty="0" smtClean="0"/>
              <a:t>goals.</a:t>
            </a:r>
          </a:p>
          <a:p>
            <a:pPr lvl="1"/>
            <a:endParaRPr lang="en-US" dirty="0">
              <a:hlinkClick r:id="rId4"/>
            </a:endParaRPr>
          </a:p>
          <a:p>
            <a:r>
              <a:rPr lang="en-US" dirty="0" smtClean="0">
                <a:hlinkClick r:id="rId4"/>
              </a:rPr>
              <a:t>Teacher modeling the steps of SRSD (Additional Resource): http</a:t>
            </a:r>
            <a:r>
              <a:rPr lang="en-US" dirty="0">
                <a:hlinkClick r:id="rId4"/>
              </a:rPr>
              <a:t>://www.youtube.com/watch?v=4-zVG38kBcU</a:t>
            </a:r>
            <a:endParaRPr lang="en-US" dirty="0" smtClean="0"/>
          </a:p>
          <a:p>
            <a:pPr lvl="1"/>
            <a:endParaRPr lang="en-US" sz="1900" dirty="0"/>
          </a:p>
          <a:p>
            <a:pPr marL="0" indent="0">
              <a:buNone/>
            </a:pPr>
            <a:r>
              <a:rPr lang="en-US" sz="1900" dirty="0"/>
              <a:t>(Graham, Harris, McArthur, 2006, Harris et. al, 2008, </a:t>
            </a:r>
            <a:r>
              <a:rPr lang="en-US" sz="1900" dirty="0" err="1"/>
              <a:t>Santangelo</a:t>
            </a:r>
            <a:r>
              <a:rPr lang="en-US" sz="1900" dirty="0"/>
              <a:t>, Harris, &amp; Graham, 2008,</a:t>
            </a:r>
            <a:r>
              <a:rPr lang="en-US" sz="1600" dirty="0"/>
              <a:t> </a:t>
            </a:r>
            <a:r>
              <a:rPr lang="en-US" sz="1600" dirty="0" err="1"/>
              <a:t>Lienermann</a:t>
            </a:r>
            <a:r>
              <a:rPr lang="en-US" sz="1600" dirty="0"/>
              <a:t>, Reid 2006,  Harris, Graham, Mason 2006</a:t>
            </a:r>
            <a:r>
              <a:rPr lang="en-US" sz="1900" dirty="0"/>
              <a:t>)</a:t>
            </a:r>
          </a:p>
          <a:p>
            <a:pPr marL="0" indent="0">
              <a:buNone/>
            </a:pPr>
            <a:endParaRPr lang="en-US" sz="1900" dirty="0"/>
          </a:p>
          <a:p>
            <a:pPr lvl="1"/>
            <a:endParaRPr lang="en-US" dirty="0"/>
          </a:p>
          <a:p>
            <a:endParaRPr lang="en-US" dirty="0"/>
          </a:p>
        </p:txBody>
      </p:sp>
      <p:pic>
        <p:nvPicPr>
          <p:cNvPr id="4101" name="Picture 5" descr="http://ows.edb.utexas.edu/sites/default/files/users/reg782/checklist%20clip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400"/>
            <a:ext cx="2019299" cy="1960769"/>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77200" y="2667000"/>
            <a:ext cx="609600" cy="609600"/>
          </a:xfrm>
          <a:prstGeom prst="rect">
            <a:avLst/>
          </a:prstGeom>
        </p:spPr>
      </p:pic>
    </p:spTree>
    <p:extLst>
      <p:ext uri="{BB962C8B-B14F-4D97-AF65-F5344CB8AC3E}">
        <p14:creationId xmlns:p14="http://schemas.microsoft.com/office/powerpoint/2010/main" val="3679265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14927</TotalTime>
  <Words>1660</Words>
  <Application>Microsoft Office PowerPoint</Application>
  <PresentationFormat>On-screen Show (4:3)</PresentationFormat>
  <Paragraphs>328</Paragraphs>
  <Slides>26</Slides>
  <Notes>11</Notes>
  <HiddenSlides>0</HiddenSlides>
  <MMClips>25</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 Self-Regulated Strategy Development in writing</vt:lpstr>
      <vt:lpstr>Rationale</vt:lpstr>
      <vt:lpstr>Rationale</vt:lpstr>
      <vt:lpstr>What is SRSD?</vt:lpstr>
      <vt:lpstr>SRSD VS. Writers Workshop?</vt:lpstr>
      <vt:lpstr>Review of research</vt:lpstr>
      <vt:lpstr>Review of Research cont.</vt:lpstr>
      <vt:lpstr>SRSD Principals </vt:lpstr>
      <vt:lpstr>SRSD Principals cont. </vt:lpstr>
      <vt:lpstr>Self-Regulation Techniques</vt:lpstr>
      <vt:lpstr>How to monitor and evaluate srsd?</vt:lpstr>
      <vt:lpstr>Planning Strategy during srsd</vt:lpstr>
      <vt:lpstr>Mnemonics For Story Writing</vt:lpstr>
      <vt:lpstr>SRSD Mnemonics for Narrative, Expository, &amp; Persuasive Writing</vt:lpstr>
      <vt:lpstr>PowerPoint Presentation</vt:lpstr>
      <vt:lpstr>PowerPoint Presentation</vt:lpstr>
      <vt:lpstr>Self-Monitoring during tree </vt:lpstr>
      <vt:lpstr>PowerPoint Presentation</vt:lpstr>
      <vt:lpstr>Persuasive Writing- STOP</vt:lpstr>
      <vt:lpstr>Persuasive Writing- AIMS &amp; DARE</vt:lpstr>
      <vt:lpstr>Stop &amp; Dare Planning Sheet example</vt:lpstr>
      <vt:lpstr>PowerPoint Presentation</vt:lpstr>
      <vt:lpstr>Research shows…</vt:lpstr>
      <vt:lpstr>3 important things to remember when implementing srsd: </vt:lpstr>
      <vt:lpstr>References</vt:lpstr>
      <vt:lpstr>References 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Struggling Writers</dc:title>
  <dc:creator>Sarah</dc:creator>
  <cp:lastModifiedBy>Sarah</cp:lastModifiedBy>
  <cp:revision>148</cp:revision>
  <dcterms:created xsi:type="dcterms:W3CDTF">2013-07-16T13:36:54Z</dcterms:created>
  <dcterms:modified xsi:type="dcterms:W3CDTF">2013-08-04T17:47:32Z</dcterms:modified>
</cp:coreProperties>
</file>