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8A43F39-1C27-4EFB-B6D3-38ED24A5EFD4}">
  <a:tblStyle styleId="{28A43F39-1C27-4EFB-B6D3-38ED24A5EFD4}"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B2CB4AD-EF99-4800-B170-FA58C2779B88}"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7069239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www.shapingyouth.org/safety-expert-uses-media-literacy-to-deconstruct-mcafee-study/"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mle.org/Publications/MiddleSchoolJournal/Articles/November2009/Article4/tabid/2083/Default.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mle.org/Publications/MiddleSchoolJournal/Articles/November2009/Article4/tabid/2083/Default.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mle.org/Publications/MiddleSchoolJournal/Articles/November2009/Article4/tabid/2083/Default.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ldonline.org/article/1371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ldonline.org/article/1371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ldonline.org/article/1371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ldonline.org/article/1371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rtinetwork.org/learn/wha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nagc.org/WhatisGiftedness.aspx"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nagc.org/index.aspx?id=572"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ifferentiationcentral.com/whatisdi.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aim.cast.org/learn/historyarchive/backgroundpapers/differentiated_instruction_ud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kn8faeuQjE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ww.lilieonline.com/courses/inclusion/co-teaching.pdf"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www.google.com/search?q=think+pair+share&amp;aq=f&amp;um=1&amp;ie=UTF-8&amp;hl=en&amp;tbm=isch&amp;source=og&amp;sa=N&amp;tab=wi&amp;ei=Yj53UdeJC4qs8ASFpIHADA&amp;biw=1366&amp;bih=600&amp;sei=bj53UbyhNov89gTi9oCQBQ#imgrc=CG8k1ynCuv6-hM%3A%3B6mlFggG6uAkXWM%3Bhttp%253A%252F%252F120secondsofcpsd.files.wordpress.com%252F2013%252F01%252Flpthinkpair-share.gif%3Bhttp%253A%252F%252F120secondsofcpsd.wordpress.com%252F2013%252F01%252F17%252Fhave-you-tried-think-pair-square%252F%3B400%3B254"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google.com/search?q=alternative+teaching+picture&amp;aq=f&amp;um=1&amp;ie=UTF-8&amp;hl=en&amp;tbm=isch&amp;source=og&amp;sa=N&amp;tab=wi&amp;ei=jj93Uf75G4608ASN54DQBw&amp;biw=1366&amp;bih=600&amp;sei=kT93UZ3-D5Gg8QSp4ICwBg#imgrc=mWAMTiJXNcyDtM%3A%3BZUSltMXVAoUGoM%3Bhttp%253A%252F%252Fteacherweb.stcharles.k12.mo.us%252Fsped%252Fcoteaching%252Fcoteaching_files%252Fimage022.jpg%3Bhttp%253A%252F%252Fteacherweb.stcharles.k12.mo.us%252Fsped%252Fcoteaching%252Fcoteaching.htm%3B254%3B254"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cecillinois.org/service-areas/teacher-effectiveness/co-teaching-student-learning-success/"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ideasforeducators.com/1/post/2013/04/my-tool-bucket.html"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Sometimes it is hard to think of ways to differentiate instruction. You are all going to receive a very helpful resource that will prevent you from running into this problem. (Pass out Strategy Kit). In this kit, you will find over 45 ideas for different differentiation activities. Now, some of these activities are aimed at the younger grades. However, there are ways you can adjust each idea to better suit your classroom. Take a couple of minutes to leaf through your kit and put some stars by the strategies that catch our attention the most. Compare notes with the people around you.</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Definition of Cooperative Learning. *read slide*</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Before we dive into cooperative learning further, we are going to watch a clip of important things to keep in mind when implementing cooperative learning strategies into your classroom</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36363"/>
              </a:lnSpc>
              <a:spcAft>
                <a:spcPts val="800"/>
              </a:spcAft>
              <a:buNone/>
            </a:pPr>
            <a:r>
              <a:rPr lang="en"/>
              <a:t>The Group Investigation is one of the cooperative learning strategies which you can implement into a classroom. It is a learning strategy where you study a topic more in depth and teach each other what they have learned. To lead into cooperative learning, you all are going to present strategies of cooperative learning to each other, which essentially in itself is a cooperative learning strategy! Everyone will need to split into groups of 8 and assign a group leader. The group leader will need to report to me and collect the following: a bucket of markers, 1 folder, and a large sheet of chart paper. In each folder there will be 8 copies of the article your group will be assigned. Typically, you would want to do this activity in your classroom with a max of 5/6 students. However, so we do not run out of time, we are going to do groups of 8 and summarize only 5 articles. You will have 20 minutes to read your assigned article and answer the following questions projected on the next slide. Go!</a:t>
            </a:r>
          </a:p>
          <a:p>
            <a:pPr lvl="0" rtl="0">
              <a:lnSpc>
                <a:spcPct val="136363"/>
              </a:lnSpc>
              <a:spcAft>
                <a:spcPts val="800"/>
              </a:spcAft>
              <a:buNone/>
            </a:pPr>
            <a:r>
              <a:rPr lang="en"/>
              <a:t/>
            </a:r>
            <a:br>
              <a:rPr lang="en"/>
            </a:br>
            <a:r>
              <a:rPr lang="en"/>
              <a:t>Image from: </a:t>
            </a:r>
            <a:r>
              <a:rPr lang="en" u="sng">
                <a:solidFill>
                  <a:schemeClr val="hlink"/>
                </a:solidFill>
                <a:hlinkClick r:id="rId3"/>
              </a:rPr>
              <a:t>http://www.shapingyouth.org/safety-expert-uses-media-literacy-to-deconstruct-mcafee-study/</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8" name="Shape 6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After the groups read their articles and answer the questions, the participants will share their answers aloud with the group and discuss cooperative learning strategies.</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4" name="Shape 7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Here are several examples of ways to implement cooperative learning during math instruction. All of these examples were all covered during our group investigation activity/discussio *refer to chart paper which participants wrote on during activity. </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2" name="Shape 7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Cooperative Learning promotes interdependence! When using cooperative learning strategies in the classroom it causes peers to rely on one another when learning. *Read aloud/explain diagram</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8" name="Shape 7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sz="1000">
                <a:solidFill>
                  <a:srgbClr val="333333"/>
                </a:solidFill>
                <a:latin typeface="Verdana"/>
                <a:ea typeface="Verdana"/>
                <a:cs typeface="Verdana"/>
                <a:sym typeface="Verdana"/>
              </a:rPr>
              <a:t>Read slide*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4" name="Shape 7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There is a variety of ways to evaluate cooperative learning groups. I am certain most of you use these assessments in your classroom without even realizing it! The first one is an 'exit ticket'. This is when the students have to write down an answer to a question or a topic they have learned before exiting the classroom. This is a great way for teachers to assess students' learning. Teachers can also grade students based on individual academic/behavior needs. For example, if one student has trouble working with peers his goal during the cooperative learning activity could be saying three respectful comments to his peers throughout the activity. The last way to evaluate cooperative learning is to have a class checklists/take anecdotal notes during the activity. </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0" name="Shape 7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7" name="Shape 7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Please do not forget to fill out our online survey before leaving for the day! You can access this survey electronically by going to our weebly website, clicking on day 2, and scrolling to the bottom under the title "exit ticket". You all have been a wonderful audience today. We hope you found our presentation to be educational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have been discussing differentiated instruction in very general terms, but now it is time to start talking about what all of this means for the mathematics classroom. We are going to start out by brainstorming some ways to differentiate in the mathematics setting. (Presenter calls on volunteers for ideas and writes them down on a big poster as they are given).</a:t>
            </a:r>
          </a:p>
          <a:p>
            <a:pPr lvl="0" rtl="0">
              <a:buNone/>
            </a:pPr>
            <a:r>
              <a:rPr lang="en"/>
              <a:t>-As you can see there are many ways you can think of right now to differentiate your math instruction. Let's take some time to look at a sample 4th grade math unit that has many examples of differentiation incorporated into it. (Pass out math unit retrieved from http://www.differentiationcentral.com)</a:t>
            </a:r>
          </a:p>
          <a:p>
            <a:pPr lvl="0" rtl="0">
              <a:buNone/>
            </a:pPr>
            <a:r>
              <a:rPr lang="en"/>
              <a:t>-Presenter will take time to look at all of the different aspects of the unit with attendees. Attendees will be asked to look at all of the materials for lesson 1 side by side (overview, teacher commentary, differentiated materials appendix), and then do the same for all of the other lessons included in the unit. Presenter will walk attendees through entire unit, as there are valuable examples laced throughout it. Presenter will encourage questions, comments, and note-taking throughout.</a:t>
            </a:r>
          </a:p>
          <a:p>
            <a:pPr>
              <a:buNone/>
            </a:pPr>
            <a:r>
              <a:rPr lang="en"/>
              <a:t>-Once the group has made it through the unit, the presenter will ask for volunteers to provide additions to the original brainstorm sheet. More discussion will take place with each example given.</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3" name="Shape 7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9" name="Shape 7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5" name="Shape 7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3" name="Shape 7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9" name="Shape 7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5" name="Shape 7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1" name="Shape 7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3000">
                <a:solidFill>
                  <a:schemeClr val="lt2"/>
                </a:solidFill>
              </a:rPr>
              <a:t>In groups of four, share what you’ve brainstormed with your group members using Timed RoudRobin sharing.</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7" name="Shape 7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Cooperative Learning Strategy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Attendees will reflect on what they have learned thus far in the presentation.</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Shape 8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3" name="Shape 8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9" name="Shape 8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Definition of assessment is provided and participants discuss with their shoulder partners for three minutes on what "gaining insight" could mean. There is a quick group share out, then Assessment is defined further. </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5" name="Shape 8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Did this descriptors fit into your description of assessment? Hopefully, many of them did!  Ifnot, thats Ok! We are going to dig deeper into assessment and give you great strategies to improve effective instruction in your classroom.</a:t>
            </a:r>
          </a:p>
          <a:p>
            <a:endParaRPr lang="en"/>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1" name="Shape 8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As we think about assessment, please keep learning barriers in mathematics in mind. Always reflect on how assessments can help struggling learners, and not just grade them. </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Today we are going to focus on two types of assessment. They are summative assessment and formative assessment. Summative assessment is something we are all very familiar with. This is the assessment that is tied to student grades, school achievement and progress, and now many of our evaluations as teachers.</a:t>
            </a:r>
          </a:p>
          <a:p>
            <a:endParaRPr lang="en"/>
          </a:p>
          <a:p>
            <a:pPr lvl="0" rtl="0">
              <a:buNone/>
            </a:pPr>
            <a:r>
              <a:rPr lang="en"/>
              <a:t>The second type of assessment is formative assessment. Effective formative assessment can helps our students demonstrate mastery on summative assessment.</a:t>
            </a:r>
          </a:p>
          <a:p>
            <a:endParaRPr lang="en"/>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3" name="Shape 8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Summative Assessment measures students learning at a specific point in time. Summative data is helpful because it allows us to record, measure, and compare student mastery. The downfall of summative assessment is that by the time the data is collected, time has passed and it is after the point instruction can be changed to increase student skill mastery. </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9" name="Shape 8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That is why formative assessment is needed. Formative assessment is ongoing assessment taken "on the spot" during instruction that allows us to differentiate instruction to fit students' needs. Formative assessment is used to guide teachers on "where to go next" to ensure that students reach learning goals. Research shows that it increase student motivation to act as an assessor of their own work. </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5" name="Shape 8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Shape 8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6" name="Shape 8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Mathematical Proficiency is critical to achieve conceptual understanding. Conceptual understanding is demonstrated by students being able to understand multiple ways to represent concepts, understand reason and solve, ability to compute accurately, ability to computer efficiently, ability to compute flexibility, knowing when to use an operation, generalize material, and self monitor results when and after solving. As you can see, all these concepts are related, and we must constantly assess student learning to help students reach computational and mathematical proficiency. Think to yourself..do your assessment accurately measure these concepts? </a:t>
            </a:r>
          </a:p>
          <a:p>
            <a:endParaRPr lang="en"/>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Shape 8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2" name="Shape 8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 will begin to go over strategies for effective assessment. Please take this time to refer back to your KWLR sheet to reflect on your understanding on assessment thus far.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Next we will be talking about learning and behavioral difficulties students may experience in math, along with several instructional strategies we can use to help them. This session will take us to lunch, and we will come back to it after lunch as well. Here are our objectives for this session.</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Shape 8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8" name="Shape 8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http://www.amle.org/publications/webexclusive/assessment/tabid/1120/default.aspx</a:t>
            </a:r>
          </a:p>
          <a:p>
            <a:endParaRPr lang="en"/>
          </a:p>
          <a:p>
            <a:pPr lvl="0" rtl="0">
              <a:buNone/>
            </a:pPr>
            <a:r>
              <a:rPr lang="en"/>
              <a:t>Learning targets and I can statements are critical for student success because for students to be successful they must understand and know the goal of each lesson daily.  </a:t>
            </a:r>
          </a:p>
          <a:p>
            <a:endParaRPr lang="en"/>
          </a:p>
          <a:p>
            <a:pPr lvl="0" rtl="0">
              <a:buNone/>
            </a:pPr>
            <a:r>
              <a:rPr lang="en"/>
              <a:t>Having students take part in goal setting promotes students motivation. Ask the students before lessons or units what they expect to learn. This technique increases engagement and intrinsically connects the curriculum to the student.</a:t>
            </a:r>
          </a:p>
          <a:p>
            <a:endParaRPr lang="en"/>
          </a:p>
          <a:p>
            <a:pPr lvl="0" rtl="0">
              <a:buNone/>
            </a:pPr>
            <a:r>
              <a:rPr lang="en"/>
              <a:t>Let’s practice! Make this grade level content standard into an I can statement. Put in student friendly language.</a:t>
            </a:r>
          </a:p>
          <a:p>
            <a:endParaRPr lang="en"/>
          </a:p>
          <a:p>
            <a:endParaRPr lang="e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4" name="Shape 8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BEGIN AND END each lesson with the I can statement. This benefits all learners stay focused, but especially learners with memory deficits. Have participants share out with shoulder partners what they wrote for their I can statement.</a:t>
            </a:r>
          </a:p>
          <a:p>
            <a:endParaRPr lang="en"/>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0" name="Shape 8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strategy can be used on exit slips, homework assignments after being checked, in class notes, or before a unit to reflect and assess student growth. Teach this color coding to students at the beginning of the school year, and when necessary have students identify what color they are by writing the color in their paper. This can be done privately or students can hold up cards that stand for each color. Make sure that this “color coding” check in is done frequently to get students all to “green”. We do not want to identify students as a red or yellow, and pigeon hole them to that color all unit long. This strategy is beneficial to identify when and what students need reteaching.</a:t>
            </a:r>
          </a:p>
          <a:p>
            <a:endParaRPr lang="en"/>
          </a:p>
          <a:p>
            <a:endParaRPr lang="en"/>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Shape 89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0" name="Shape 9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 rubric can be made with all the units “I can” students. Before the unit is taught, student can reflect on whether they are a green, yellow, or red. This student reflection can be done anytime throughout the unit, and then again before the unit test. This helps learners identify where they need help, what they should study, and increases intrinsic connections to the curriculum.</a:t>
            </a:r>
          </a:p>
          <a:p>
            <a:endParaRPr lang="en"/>
          </a:p>
          <a:p>
            <a:pPr lvl="0" rtl="0">
              <a:buNone/>
            </a:pPr>
            <a:r>
              <a:rPr lang="en"/>
              <a:t>Examples of student reflection and goal setting sheets are shown.</a:t>
            </a:r>
          </a:p>
          <a:p>
            <a:endParaRPr lang="en"/>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Shape 90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6" name="Shape 9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Teachers often walkabout the room, but it is important to use this time of watching and listening to student interactions for assessment. We are just not looking for if a student is “on task”, but observing how they are solving, what their thinking is, and if they understand the process. It is effective to also carry with you notes as your circulate your classroom. Jot down patterns in student misconceptions, students’ successes, and identify if students need reteaching.</a:t>
            </a:r>
          </a:p>
          <a:p>
            <a:endParaRPr lang="en"/>
          </a:p>
          <a:p>
            <a:pPr>
              <a:buNone/>
            </a:pPr>
            <a:r>
              <a:rPr lang="en"/>
              <a:t>Image from: </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2" name="Shape 9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Effective discussion that are led from effective question increases student engagement, confidence, and mastery level. Effective Questioning allows all students to participate, promotes problem solving skills, increases math reasoning, encourages reflecting on concepts, and increases generalization skills!</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Shape 9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8" name="Shape 9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3" name="Shape 9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resource is helpful because it gives us as teachers sentence starters for asking questions. It also organizes different types of question by the goal of the question and when to use the question.</a:t>
            </a:r>
          </a:p>
          <a:p>
            <a:endParaRPr lang="en"/>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9" name="Shape 9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 article is "Constructing Complexity For Differentiated Learning"by Catherine A. Little, Sherryle Hauser, and Jeffrey Corbishley. This article focuses on tiering. </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7" name="Shape 9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Give each group about 15 minutes.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Dyscalculia is the umbrella term for learning disabilities in math. However, there is no single form of dyscalculia and because of that, it has a different effect on each individual. Some people experience difficulty in math because of the math language. It is well known that students with disabilities often have a limited vocabulary. Well, since math has a vocabulary of its own, students with dyscalculia often become easily lost during instruction. For example, directions like "Take out your fraction strips" or "Move one of your negative counters to the left side of the chart" or "Point to the third hexagon in the row" are directions a teacher may give without expecting to have to explain much further. However, students with math language difficulties may not come to class with knowledge of basic math terms like fraction strips, negative, left, third, hexagon, or row. These students will be lost no matter how many times the direction is given! Math also often requires reasoning skills and the ability to think abstractly. Many students with math disabilities have neither of these. We will talk later about how teachers can incorporate the use of concrete materials to combat this difficulty. Memory deficits often make it difficult for students with dyscalculia to memorize basic math facts which affects their ability to compute. Another area students can be disabled in is their self-regulation skills. In order to succeed in math, students need to be able to look at an answer and decide if it makes sense or not. When students don't understand how to self-regulate, this self check doesn't happen. There are many other ways students with dyscalculia may be affected, the list goes on and on. It is important to remember that each student with dyscalculia is experiencing his or her own, unique set of hurdles that we must help them jump over.</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3" name="Shape 9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Shape 9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9" name="Shape 9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Research shows that cooperative learning boosts achievement and students come to school to socialize with EACH OTHER. Peers naturally put mathematics in student friendly language and students will begin to see each other as resources and tools to learning. As we've talked about on previous days, grouping of students must be thoughtfully planned and organized. Before we allow students to assess and give each other feedback, we must provide them with the language to be great team members. </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Shape 9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5" name="Shape 9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1" name="Shape 9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For some reason, teachers know to use conferencing with students with written works and essays for language arts, but why not math? Spending that one on one time student allows the students to feel valued heard, gives them the opportunity to ask questions privately, and allows teachers AND students to assess their progress through conversation. This can be done by assigning stations and allow students to travel from stations and work in groups. Set a timer and call students over one on one to check in before a large tests or quiz. Start this process before students are expected to study independently. This will allow students to know what to study and you can guide them on what materials they already have handy to them to refer to.</a:t>
            </a:r>
          </a:p>
          <a:p>
            <a:endParaRPr lang="en"/>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7" name="Shape 9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 math problem is posed, and one students begins solving, then passes after first step, paper keeps getting passed until the problem is solved. Peers coach, praise, observe, and give each other hints. These papers can be turned in at the end of the teacher to asses  student learning.</a:t>
            </a:r>
          </a:p>
          <a:p>
            <a:endParaRPr lang="en"/>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3" name="Shape 9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Showdown: In groups (about 4-5), have a deck of cards in the middle, have on student slip cards, everyone solve on whiteboard, then card flipper says “showdown”, everyone shows their work and how they solved.</a:t>
            </a:r>
          </a:p>
          <a:p>
            <a:endParaRPr lang="en"/>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Shape 9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9" name="Shape 9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Shape 9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5" name="Shape 9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1" name="Shape 9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Show problem one by one, ask participants to give a thumbs up close to their chest(for privacy) if they can solve, call on person with thumbs ups to explain thinking, show another problem, repeat process. This is an example of peers learning from each other as they share their thinking and notice patterns, processes being explained in peer friendly language, and assessment for the teacher.</a:t>
            </a:r>
          </a:p>
          <a:p>
            <a:endParaRPr lang="en"/>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7" name="Shape 9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Grades should represent student mastery at that point in time. Do not feel overwhelmed that formative assessments need to be graded. They do not! They are there to give us information and data, not to create points for our gradebooks.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Many students with math disabilities struggle because they can't get the information their non-disabled peers are getting from the text. By making math concepts visual, we are presenting in a way that even students with the most severe text disabilities can learn from. Watch this video on the importance of making math visual. (Show clip)</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3" name="Shape 10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0" name="Shape 10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Share out what was observed. </a:t>
            </a:r>
          </a:p>
          <a:p>
            <a:pPr>
              <a:buNone/>
            </a:pPr>
            <a:r>
              <a:rPr lang="en" b="1"/>
              <a:t>http://www.youtube.com/watch?v=3HTbqAoeHxw</a:t>
            </a: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7" name="Shape 10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b="1"/>
              <a:t>http://www.youtube.com/watch?v=rL54bfmZPzY</a:t>
            </a: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Shape 10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3" name="Shape 10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Shape 10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9" name="Shape 10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Shape 10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6" name="Shape 10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Recall our "I can statement". Can you effectively use assessment in your classroom? How so?  </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Shape 10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9" name="Shape 10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5" name="Shape 10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Shape 10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1" name="Shape 10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In sticking with the importance of making math concepts visual, we want to talk about a very popular sequence that is often used in the math classroom: Concrete-Representational-Abstract (CRA) sequence. This involves first teaching concepts in a concrete way with the use of manipulatives or other objects that students can physically maneuver to illustrate the concept. Then students move onto the representational step where they draw pictures or diagrams to represent the process they were illustrating with the manipulatives. Finally, the students make the connection between their representation and an algorithm they can use to arrive at an answer. </a:t>
            </a:r>
          </a:p>
          <a:p>
            <a:pPr lvl="0" rtl="0">
              <a:buNone/>
            </a:pPr>
            <a:r>
              <a:rPr lang="en"/>
              <a:t>The following video is a great example of how to use CRA with a math concept. The math concept used in the video is one that would be taught in a high school math class, but the way in which it is presented is excellent and will help you understand this strategy. (Play clip)</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Shape 10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7" name="Shape 10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Shape 10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3" name="Shape 10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9" name="Shape 10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Shape 10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5" name="Shape 10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Shape 10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2" name="Shape 10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Watch this video and think about different technologies you use daily. </a:t>
            </a:r>
          </a:p>
          <a:p>
            <a:endParaRPr lang="en"/>
          </a:p>
          <a:p>
            <a:pPr>
              <a:buNone/>
            </a:pPr>
            <a:r>
              <a:rPr lang="en" b="1"/>
              <a:t>http://www.youtube.com/watch?v=rL54bfmZPzY</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Shape 10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8" name="Shape 10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This activity will take about 15 minutes. </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Shape 11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4" name="Shape 1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On your Ipad--Explore these resources with your co-teacher and using paper, take notes on technologies you want to use to support you in differentiating lessons. Participants will get 30 minutes to explore. People leading the PD will be walking and assisting where needed (if people have not used an ipad before). Resources are also listed on the Weebly website.  </a:t>
            </a:r>
          </a:p>
          <a:p>
            <a:endParaRPr lang="en"/>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Shape 11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0" name="Shape 1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Shape 11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6" name="Shape 1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Shape 11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2" name="Shape 1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Grade level teams will use concepts from their actual textbooks to practice using the CRA method. They will figure out what they would use for manipulatives in the first step, how they would have students draw the concept for the second step, and the algorithm they would teach for the abstract step. Each of the three groups will present their CRA plan to the whole group upon completion.</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Shape 1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8" name="Shape 1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Shape 1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 will cover these processes to plan our Unit. </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Shape 11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0" name="Shape 1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As we read these questions, jot down your thoughts on how YOU can accomplish these tasks? Take notes on your adjoining handout. </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Shape 11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6" name="Shape 1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Planning for differentiation is not easy. Many of us have fears that we will spend all evening after school changing instruction for all learners or a fear of watering down the curriculum. We must acknowledge these fears to avoid these pitfalls and overcome them. We must remember to be realistic with ourselves and to keep the curriculum rigorous.</a:t>
            </a:r>
          </a:p>
          <a:p>
            <a:endParaRPr lang="en"/>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Shape 1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2" name="Shape 1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Shape 11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8" name="Shape 1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Shape 11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4" name="Shape 1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Shape 11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0" name="Shape 1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Shape 11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6" name="Shape 1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Teachers will move to computers labs, where they will access the Weebly website to access graphic organizers. They are not required to use all graphic organizers to plan their lesson, but whichever organizers and planning sheets that fit their need. They can print the number of forms needed in the computer labs. </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Shape 11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4" name="Shape 1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group will jigsaw where co-teachers will split and share with other groups members. Participants will be in groups of 5. Everyone will be separated from their co-teacher to increase the amount of units and increase amount of feedback participants are exposed to.</a:t>
            </a:r>
          </a:p>
          <a:p>
            <a:endParaRPr lang="en"/>
          </a:p>
          <a:p>
            <a:pPr>
              <a:buNone/>
            </a:pPr>
            <a:r>
              <a:rPr lang="en"/>
              <a:t>This can be accessed on the weebly (each participants will get 6).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-As students get older, it is an obvious advantage for them to have their basic math facts memorized. Memory deficits make it difficult for students with dyscalculia to memorize facts. It is important to make sure students understand the concept of the operation before they start to memorize facts. We want the students to know WHY 2+3=5, before they can spit out the answer "just because". Eventually though, we need to help all students memorize facts so they can excel in future classes. When helping students memorize facts, it is beneficial to break up the material into small sets and to make the memorizing sessions fast-paced and short so the students don't lose interest. It is also helpful to use games and timed activities to increase fluency. Frequent review is necessary to help students retain previously learned facts as well.</a:t>
            </a:r>
          </a:p>
          <a:p>
            <a:pPr>
              <a:buNone/>
            </a:pPr>
            <a:r>
              <a:rPr lang="en"/>
              <a:t>-</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Shape 11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1" name="Shape 1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 survey monkey will assess participant satisfaction with the training. In addition, this book is another tool that identifies barriers in teaching mathematics and how to differentiate instruction.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Because we want you all to learn about as many instruction strategies as possible, we are going to split back up into our grade level groups and read some articles about 3 other strategies. Fourth grade teachers will be reading about self regulation strategies, fifth grade teachers will read about the use of calculators in the classroom, and sixth grade teachers will read about a program called classwide peer tutoring. Each group will read the article and pull out the important facts. Instead of simply reporting out, we would like each group to create a poster displaying the information. From your article you should collect information about what the strategy is, when and how it should be used, and why it is helpful to students with math disabilities. (pass out articles)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Session wrap up, ticket out, dismissal for lunch.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are going to pick off right where we left off before our lunch break. We will continue with our study on different learning strategies you can use in the math classroom to help students with math disabilities. Anyone remember the name for those math disabilities? (Calls on a volunteer. Looking for the answer "dyscalculia).</a:t>
            </a:r>
          </a:p>
          <a:p>
            <a:pPr>
              <a:buNone/>
            </a:pPr>
            <a:r>
              <a:rPr lang="en"/>
              <a:t>-We are going to start off with a discussion about graphic organizers. Now, many of you think about language arts, science, or social studies when you hear the term "graphic organizers", but after today, you will start thinking about math as well. Let's look at a quote from an online article we are going to be referring to quite often during this discussion about graphic organizers. (Read quote from </a:t>
            </a:r>
            <a:r>
              <a:rPr lang="en" u="sng">
                <a:solidFill>
                  <a:schemeClr val="hlink"/>
                </a:solidFill>
                <a:hlinkClick r:id="rId3"/>
              </a:rPr>
              <a:t>http://www.amle.org/Publications/MiddleSchoolJournal/Articles/November2009/Article4/tabid/2083/Default.aspx</a:t>
            </a:r>
            <a:r>
              <a:rPr lang="en"/>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Consider this question. (question and diagram from </a:t>
            </a:r>
            <a:r>
              <a:rPr lang="en" u="sng">
                <a:solidFill>
                  <a:schemeClr val="hlink"/>
                </a:solidFill>
                <a:hlinkClick r:id="rId3"/>
              </a:rPr>
              <a:t>http://www.amle.org/Publications/MiddleSchoolJournal/Articles/November2009/Article4/tabid/2083/Default.aspx</a:t>
            </a:r>
            <a:r>
              <a:rPr lang="en"/>
              <a:t>)</a:t>
            </a:r>
          </a:p>
          <a:p>
            <a:pPr>
              <a:buNone/>
            </a:pPr>
            <a:r>
              <a:rPr lang="en"/>
              <a:t>Many of us could think about a way to solve this and probably solve it quite systematically. However, for a student with dyscalculia, this problem can be completely confusing. This is where a graphic organizer could be extremely helpful. Let's see how.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Hand out a blank sheet of paper to each attendee. Explain that this type of graphic organizer (from </a:t>
            </a:r>
            <a:r>
              <a:rPr lang="en" u="sng">
                <a:solidFill>
                  <a:schemeClr val="hlink"/>
                </a:solidFill>
                <a:hlinkClick r:id="rId3"/>
              </a:rPr>
              <a:t>http://www.amle.org/Publications/MiddleSchoolJournal/Articles/November2009/Article4/tabid/2083/Default.aspx</a:t>
            </a:r>
            <a:r>
              <a:rPr lang="en"/>
              <a:t>) is called a four corners and a diamond graphic organizer. Teach attendees how to fold their piece of paper to make this organizer (directions on website). Now, have them work either individually or with those around them to fill out their organizer as if they were using it to help them solve the problem from the previous slide. (May need to flip back to the previous slide so attendees remember what problem they are to solve.) After giving attendees ample time to fill out organizers, go to next slide for student examples.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Click on link and scroll down on webpage to find sample of student work. Once there, click on the image of the student work to magnify it enough so the attendees can view what the students did. Hold whole group discussion about how graphic organizers can be useful for students with disabilities in math.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Another instruction strategy you can use to help your students with math disabilities is mnemonic instruction. (Read quote from </a:t>
            </a:r>
            <a:r>
              <a:rPr lang="en" u="sng">
                <a:solidFill>
                  <a:schemeClr val="hlink"/>
                </a:solidFill>
                <a:hlinkClick r:id="rId3"/>
              </a:rPr>
              <a:t>http://www.ldonline.org/article/13717/</a:t>
            </a:r>
            <a:r>
              <a:rPr lang="en"/>
              <a:t>).</a:t>
            </a:r>
          </a:p>
          <a:p>
            <a:pPr>
              <a:buNone/>
            </a:pPr>
            <a:r>
              <a:rPr lang="en"/>
              <a:t>When you use mnemonic instruction, you are linking the new information to something the student already knows. We are going to discuss and look at examples of 3 different types of mnemonic instruction.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quote from </a:t>
            </a:r>
            <a:r>
              <a:rPr lang="en" u="sng">
                <a:solidFill>
                  <a:schemeClr val="hlink"/>
                </a:solidFill>
                <a:hlinkClick r:id="rId3"/>
              </a:rPr>
              <a:t>http://www.ldonline.org/article/13717/</a:t>
            </a:r>
            <a:r>
              <a:rPr lang="en"/>
              <a:t>) Here is an example of how a keyword can be used in math instruction.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quote from </a:t>
            </a:r>
            <a:r>
              <a:rPr lang="en" u="sng">
                <a:solidFill>
                  <a:schemeClr val="hlink"/>
                </a:solidFill>
                <a:hlinkClick r:id="rId3"/>
              </a:rPr>
              <a:t>http://www.ldonline.org/article/13717/</a:t>
            </a:r>
            <a:r>
              <a:rPr lang="en"/>
              <a:t>) Here is an example of how the pegword method can be used in math.</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quote from </a:t>
            </a:r>
            <a:r>
              <a:rPr lang="en" u="sng">
                <a:solidFill>
                  <a:schemeClr val="hlink"/>
                </a:solidFill>
                <a:hlinkClick r:id="rId3"/>
              </a:rPr>
              <a:t>http://www.ldonline.org/article/13717/</a:t>
            </a:r>
            <a:r>
              <a:rPr lang="en"/>
              <a:t>). Let's look at an example of the letter strategy.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Encourage volunteers to share ways they could use mnemonic strategies with their current curriculum and textbooks.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Allow teachers a few moments to locate, open, and explore the PD website. Encourage attendees to keep the website open throughout the three-day training! The website contains:</a:t>
            </a:r>
          </a:p>
          <a:p>
            <a:pPr lvl="0" rtl="0">
              <a:buNone/>
            </a:pPr>
            <a:r>
              <a:rPr lang="en"/>
              <a:t>-a page for our PowerPoint, on which attendees can follow along as we present</a:t>
            </a:r>
          </a:p>
          <a:p>
            <a:pPr lvl="0" rtl="0">
              <a:buNone/>
            </a:pPr>
            <a:r>
              <a:rPr lang="en"/>
              <a:t>-a page for each day of our training; each page includes online resources and templates being discussed throughout the presentation</a:t>
            </a:r>
          </a:p>
          <a:p>
            <a:pPr lvl="0" rtl="0">
              <a:buNone/>
            </a:pPr>
            <a:r>
              <a:rPr lang="en"/>
              <a:t>-a page for the 3-day training agenda</a:t>
            </a:r>
          </a:p>
          <a:p>
            <a:pPr lvl="0" rtl="0">
              <a:buNone/>
            </a:pPr>
            <a:r>
              <a:rPr lang="en"/>
              <a:t>-a page for the all the resources used to create and implement this presentation, delivered in APA format for easy access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Due to time constraints, there are several more incredible instructional strategies that can be used in math that we are not able to cover in this session. We ask that each of you please choose one topic to do some research on tonight. Bring back your notes, and we will review them as a whole group in the morning. Dig deep, there is a lot of information out there!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 are going to switch gears now and go onto our next topic of the day:Response to Intervention, or RTI. Here are our objectives for this session.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quote from </a:t>
            </a:r>
            <a:r>
              <a:rPr lang="en" u="sng">
                <a:solidFill>
                  <a:schemeClr val="hlink"/>
                </a:solidFill>
                <a:hlinkClick r:id="rId3"/>
              </a:rPr>
              <a:t>http://www.rtinetwork.org/learn/what</a:t>
            </a:r>
            <a:r>
              <a:rPr lang="en"/>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All students are screened in the RTI process and are then placed in one of three tiers. Tier 1 is where most students are placed. These students are performing at grade level and the core instructional program they are currently in will suffice. Some students will be labeled as Tier 2 students which means they will benefit from small group instruction because the instruction they are getting in the core program doesn't seem to be enough. The smallest percentage of students will fall in the Tier 3 group and these are students who are well below grade level. They require intensive individual intervention. Now, what does all of this mean in the math classroom?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first step in using RTI in the math setting is figuring out who needs math intervention. In order to do this, a universal screening tool must be used. This tool is used with the whole class, because every student needs to be placed in one of the three tiers. Once type of tool that is used widely is curriculum-based measurement (CBM) probes. These are quite popular because they can be administered to an entire class in just a couple of minutes, and they provide accurate placement data.</a:t>
            </a:r>
          </a:p>
          <a:p>
            <a:pPr>
              <a:buNone/>
            </a:pPr>
            <a:r>
              <a:rPr lang="en"/>
              <a:t>We want to show you an example of a CBM probe you may want to use in your own classroom. (Log onto EasyCBM using presenter password and walk teachers through each of the steps for how to pull up a probe and then what to do with the data once all of the students complete the probe. Give attendees a copy of their grade level probe sample as well.)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Now that you have been introduced to EasyCBM, and because EasyCBM is a free resource, we want to give you a chance to explore it on your own. Let's head to the computer lab. (Attendees will go to the lab, create a login and password for EasyCBM and play around with all of the features. They will be encouraged to enter fake data, turn that data into charts and graphs, and explore the different math probes available. Attendees may also start adding students to the program if they would like to.)</a:t>
            </a:r>
          </a:p>
          <a:p>
            <a:pPr>
              <a:buNone/>
            </a:pPr>
            <a:r>
              <a:rPr lang="en"/>
              <a:t>(When attendees have had ample time in the lab, they will regroup in the meeting room. Presenters will then begin a reflection discussion. They will ask for volunteers to tell the group what they liked and maybe what they didn't like about the EasyCBM.)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After the universal screening has taken place, the next task is to decide what type of intervention is need. Areas in the CBM probe that a large group of students (25-50%) struggled with will need to be what is called a Tier 1 intervention. This means that ALL students will receive instruction on those topics. When there are areas of the probe that 2-4 students per class had difficulty with, those will be Tier 2 interventions and those students who struggled will have their needs met in small group instruction. When 1 student on average per class has a hard time with an area of the probe, that student will be placed in Tier 3 and provided an individualized intervention. Students who do not respond to the instruction they receive in either Tier 1 or Tier 2 may also move to Tier 3 for more individualized instruction.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After universal screening and placement have been completed, interventions will take place. During the intervention phase, it is important to find out if the intervention is working. This is done through constant progress monitoring. If the teacher leading the intervention notices a student is not improving, or improving very little, he or she will decide what needs to be done. If the non-progressing student is in Tier 3, his or her plan must be changed because the current is not benefitting the student. If the non-progressing student is in Tier 1 or Tier 2, he or she may need to move to a lower tier to receive more intensive intervention.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For our last session of the day, we want to switch the focus over to our gifted learners. The objectives for the gifted learners session are...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quote from </a:t>
            </a:r>
            <a:r>
              <a:rPr lang="en" u="sng">
                <a:solidFill>
                  <a:schemeClr val="hlink"/>
                </a:solidFill>
                <a:hlinkClick r:id="rId3"/>
              </a:rPr>
              <a:t>http://www.nagc.org/WhatisGiftedness.aspx</a:t>
            </a:r>
            <a:r>
              <a:rPr lang="en"/>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are going to encourage attendees to use their current twitter accounts, or sign up for a twitter account, in order to hold "conversations" about content from the program outside the hours we are presenting. Throughout the program Powerpoint, there will be hashtags in the bottom right corner of some of the slides. These are the hashtags attendees will use when they tweet about a specific topic.</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 full name of the Javits Act is the Jacob Javits Gifted and Talented Student Education Act. It was passed in 1988 as part of the Elementary and Secondary Education Act to help support talent in U.S. schools. The Javits Act is the only federal program that is geared specifically toward gifted learners. However, it does not provide any funding to schools. The purpose of the act is to organize a "program of scientifically based research, demonstration projects, innovative strategies, and similar activities that build and enhance the ability of elementary and secondary schools to meet the special educational needs of gifted and talented students." (</a:t>
            </a:r>
            <a:r>
              <a:rPr lang="en" u="sng">
                <a:solidFill>
                  <a:schemeClr val="hlink"/>
                </a:solidFill>
                <a:hlinkClick r:id="rId3"/>
              </a:rPr>
              <a:t>http://www.nagc.org/index.aspx?id=572</a:t>
            </a:r>
            <a:r>
              <a:rPr lang="en"/>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So, we know what gifted learners look like, but the question is, what can we do for them when we have 29 other students in the class to teach? There is a wonderful article we have for you today that provides some dos and don'ts of instruction for gifted learners. We think it is important for you to see these because it may clear up some misconceptions you have had about teaching the gifted learner. Before the article is passed out though, it is important you understand the activity that will go along with the reading. You have been working in the same groups all day, so to switch it up, we are going to switch groups around a little. If your birthday is between January 1 and July 10, you will be in the group reading about the dos of gifted learner instruction. If your birthday is between July 11 and December 31, you will be reading about the don'ts of gifted learner instruction.</a:t>
            </a:r>
          </a:p>
          <a:p>
            <a:pPr>
              <a:buNone/>
            </a:pPr>
            <a:r>
              <a:rPr lang="en"/>
              <a:t>As a different means of presentation, you will be role playing each do and don't for the rest of the group with members of your small group. Role playing is a great technique that can be used in the classroom to get students involved in their learning, and that is exactly what we are going to do here today. So, the article will be passed out to you now. Please do the reading, and get with your group to decide who will be doing the role playing for each do and each don't. (Pass out article. When teams are ready, do the role playing activity and hold discussion after about what was learned.)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Excellent job with the role playing! To summarize everything we covered about gifted learners, here is a short video clip.</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Well, that wraps up our busy first day! Today we covered several different areas including differentiation, learning disabilities in math, instructional strategies, RTI, and gifted learners. Please don't forget about your homework involving looking up information about one of the instructional strategies we didn't have time for during the day. Are there any questions? Alright, before you leave, please fill out your Day 1 Reflection sheet and also grab an exit survey and take a minute to fill that out for us. We value your opinion so much. Thank you for being such a great audience and such tremendous learners. We look forward to seeing you in the morning!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Remind attendees to access the presentation's weebly website.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These are the learning objectives that we expect our participants to master by the end of Day 2, segment 1.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(quote from: http://www.cast.org/udl/)</a:t>
            </a:r>
          </a:p>
          <a:p>
            <a:pPr lvl="0" rtl="0">
              <a:buNone/>
            </a:pPr>
            <a:r>
              <a:rPr lang="en"/>
              <a:t>This morning, we will spend a few hours learning about Universal Design for Learning. Universal Design for Learning (which we will often refer to as 'UDL') is a blueprint for educators to use in designing and implementing lessons that meet ALL students needs. This framework was designed to assist teachers in creating lessons that build in supports and challenges for all learners. In planning with UDL, educators attempt to break down barriers that would stand in the way of any students not succeeding in the classroom. Learning how to use UDL will take some time, but we feel sure that this morning's presentation will give you a better understanding of UDL, and allow you practice in using the framework in your own lessons. </a:t>
            </a:r>
          </a:p>
          <a:p>
            <a:endParaRPr lang="en"/>
          </a:p>
          <a:p>
            <a:pPr lvl="0" rtl="0">
              <a:buNone/>
            </a:pPr>
            <a:r>
              <a:rPr lang="en"/>
              <a:t>*pass out UDL toolkit folders-- </a:t>
            </a:r>
          </a:p>
          <a:p>
            <a:pPr lvl="0" rtl="0">
              <a:buNone/>
            </a:pPr>
            <a:r>
              <a:rPr lang="en"/>
              <a:t>*remind teachers to locate the Weebly website as provided on day 1: www. </a:t>
            </a:r>
          </a:p>
          <a:p>
            <a:endParaRPr lang="en"/>
          </a:p>
          <a:p>
            <a:pPr lvl="0" rtl="0">
              <a:buNone/>
            </a:pPr>
            <a:r>
              <a:rPr lang="en"/>
              <a:t>Discussion: What do you think, when you consider the words in the phrase 'Universal Design for Learning"?</a:t>
            </a:r>
          </a:p>
          <a:p>
            <a:endParaRPr lang="e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Here are our learning objectives for the differentiation session we have planned for you today.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UDL was originally created by an architect, Ronald L. Mace, who was attempting to design housing and buildings that would be user-friendly for all people, regardless of age or presence of a disability. </a:t>
            </a:r>
          </a:p>
          <a:p>
            <a:pPr lvl="0" rtl="0">
              <a:buNone/>
            </a:pPr>
            <a:r>
              <a:rPr lang="en"/>
              <a:t>This video clip (https://www.youtube.com/watch?feature=player_embedded&amp;v=F8CaQ1417JI, 5:40) offers viewers a quick insight into how buildings were designed with all users in mind, leading educators to understand where Universal Design for Learning originated. </a:t>
            </a:r>
          </a:p>
          <a:p>
            <a:endParaRPr lang="en"/>
          </a:p>
          <a:p>
            <a:pPr lvl="0" rtl="0">
              <a:buNone/>
            </a:pPr>
            <a:r>
              <a:rPr lang="en"/>
              <a:t>BEFORE THE VIDEO: Viewing prompt-- "As you watch this 6-minute video, please consider the variety of accommodations the architect, designer, and builder built into the home. Jot down the accommodations and modifications to the home, we will discuss these after the video."</a:t>
            </a:r>
          </a:p>
          <a:p>
            <a:pPr lvl="0" rtl="0">
              <a:buNone/>
            </a:pPr>
            <a:r>
              <a:rPr lang="en"/>
              <a:t>AFTER THE VIDEO: Discussion question-- "Think about how much "easier" it is for architects, builders, and homeowners to plan ahead for meeting people's' needs, rather than coming back into the home after 10 years and making the changes after the need has been identified. How can this concept be true in education as well?"  Participants will discuss at their tables, and share any insightful comments or questions with the large group. </a:t>
            </a:r>
          </a:p>
          <a:p>
            <a:endParaRPr lang="en"/>
          </a:p>
          <a:p>
            <a:pPr lvl="0" rtl="0">
              <a:buNone/>
            </a:pPr>
            <a:r>
              <a:rPr lang="en"/>
              <a:t>information from https://en.wikipedia.org/wiki/Universal_design</a:t>
            </a:r>
          </a:p>
          <a:p>
            <a:pPr lvl="0" rtl="0">
              <a:buNone/>
            </a:pPr>
            <a:r>
              <a:rPr lang="en"/>
              <a:t>video from https://www.youtube.com/watch?feature=player_embedded&amp;v=F8CaQ1417JI</a:t>
            </a:r>
          </a:p>
          <a:p>
            <a:endParaRPr lang="en"/>
          </a:p>
          <a:p>
            <a:endParaRPr lang="e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Our students are not all "average".  In presenting a "one size fits all" lesson, we are effectively eliminating the opportunity for the majority of our students to be successful, whether they be learning disabled, or gifted, or somewhere in the "middle".  Think about your classroom; I'm sure you can easily pinpoint a handful of students that are either not being supported enough or not being challenged enough by a one-size-fits-all lesson. Now, think about yourself as a learner. We know that some people learn better through use of visuals (some with words and some without), some understand more with audio or verbal explanation, and some learn best with hands-on activities. This concept applies to your students, as I'm sure you know! We are sure that you are already using differentiation in your classroom to meet the needs of your diverse learners, but we'd like to share a new idea with you... a way to plan ahead for those diverse learning needs in a way that will really benefit ALL students!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Look at this image. Think about the five learners you can see. Chat with your neighbor about how different each student is, and how each learner is using a different modality to learn.</a:t>
            </a:r>
          </a:p>
          <a:p>
            <a:endParaRPr lang="en"/>
          </a:p>
          <a:p>
            <a:pPr lvl="0" rtl="0">
              <a:buNone/>
            </a:pPr>
            <a:r>
              <a:rPr lang="en"/>
              <a:t>Discussion questions: What do you see in this picture? Who do you see? Which students "look" like your students, and how they learn? </a:t>
            </a:r>
          </a:p>
          <a:p>
            <a:endParaRPr lang="en"/>
          </a:p>
          <a:p>
            <a:pPr>
              <a:buNone/>
            </a:pPr>
            <a:r>
              <a:rPr lang="en"/>
              <a:t>image source: http://www.udlcenter.org/</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video provides a simple, easy-to-understand view of the UDL. (https://www.youtube.com/watch?feature=player_embedded&amp;v=bDvKnY0g6e4, 4:36) </a:t>
            </a:r>
          </a:p>
          <a:p>
            <a:endParaRPr lang="en"/>
          </a:p>
          <a:p>
            <a:pPr lvl="0" rtl="0">
              <a:buNone/>
            </a:pPr>
            <a:r>
              <a:rPr lang="en"/>
              <a:t>BEFORE THE VIDEO: viewing prompt-- "As you watch this video, keep in mind what you learned about Universal Design from the previously viewed video; consider how UDL is similar to Universal Design. Also, think about how UDL might be at play in your classroom already."</a:t>
            </a:r>
          </a:p>
          <a:p>
            <a:pPr>
              <a:buNone/>
            </a:pPr>
            <a:r>
              <a:rPr lang="en"/>
              <a:t>AFTER THE VIDEO: discussion prompt-- "What are your thoughts about UDL, now that you've had a brief video introduction?"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UDL framework is an information-dense document. At first glance, we understand that this document would be a bit overwhelmed. We completely understand if you are feeling concerned about the usability of this document. Stick with us as we unpack the UDL framework, discuss it's elements, and identify how this concept can be applied in your math lessons. </a:t>
            </a:r>
          </a:p>
          <a:p>
            <a:endParaRPr lang="en"/>
          </a:p>
          <a:p>
            <a:pPr lvl="0" rtl="0">
              <a:buNone/>
            </a:pPr>
            <a:r>
              <a:rPr lang="en"/>
              <a:t>Included in your UDL toolkit folder is an "Educator Worksheet" document. This document can be used for taking notes throughout the presentation today. The document's template is located on the Weebly site, under "PD Day 2" and "UDL Toolkit". </a:t>
            </a:r>
          </a:p>
          <a:p>
            <a:pPr lvl="0" rtl="0">
              <a:buNone/>
            </a:pPr>
            <a:r>
              <a:rPr lang="en"/>
              <a:t>(source of Educator Worksheet: http://www.udlcenter.org/aboutudl/udlguidelines/downloads) </a:t>
            </a:r>
          </a:p>
          <a:p>
            <a:endParaRPr lang="en"/>
          </a:p>
          <a:p>
            <a:pPr>
              <a:buNone/>
            </a:pPr>
            <a:r>
              <a:rPr lang="en"/>
              <a:t>In the next slides, we will discuss each UDL principle, along with the guidelines and checkpoints.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As we mentioned earlier, the UDL guidelines are information-dense and can be a bit overwhelming, at first glance. Lets take a look at each principle, and the guidelines within. After we review the guidelines in this image, you will view a video that will allow you to hear more explanation of how the principles and guidelines work within the UDL framework. </a:t>
            </a:r>
          </a:p>
          <a:p>
            <a:pPr lvl="0" rtl="0">
              <a:buNone/>
            </a:pPr>
            <a:endParaRPr lang="en"/>
          </a:p>
          <a:p>
            <a:pPr>
              <a:buNone/>
            </a:pPr>
            <a:r>
              <a:rPr lang="en"/>
              <a:t>(Guildelines found here: http://www.udlcenter.org/aboutudl/udlguidelines/downloads, as well as PDF link to guidelines)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Please locate your UDL guidelines template to use as we discuss each principle within the UDL framework. </a:t>
            </a:r>
          </a:p>
          <a:p>
            <a:endParaRPr lang="en"/>
          </a:p>
          <a:p>
            <a:pPr lvl="0" rtl="0">
              <a:buNone/>
            </a:pPr>
            <a:r>
              <a:rPr lang="en"/>
              <a:t>The first principle of the UDL framework is called "Representation". This principle asks teachers to consider how you can vary the way you present information to meet your students needs. Varying your means of representation will allow students to build networks between their prior knowledge and what you are teaching them. You must provide options for representation in order for all of your students to be successful. The Representation principle consists of three guidelines:</a:t>
            </a:r>
          </a:p>
          <a:p>
            <a:endParaRPr lang="en"/>
          </a:p>
          <a:p>
            <a:pPr lvl="0" rtl="0">
              <a:lnSpc>
                <a:spcPct val="157500"/>
              </a:lnSpc>
              <a:buNone/>
            </a:pPr>
            <a:r>
              <a:rPr lang="en"/>
              <a:t>1. Provide Options for Perception: </a:t>
            </a:r>
          </a:p>
          <a:p>
            <a:pPr marL="457200" lvl="0" indent="-292100" rtl="0">
              <a:lnSpc>
                <a:spcPct val="100000"/>
              </a:lnSpc>
              <a:buClr>
                <a:srgbClr val="000000"/>
              </a:buClr>
              <a:buSzPct val="166666"/>
              <a:buFont typeface="Arial"/>
              <a:buChar char="•"/>
            </a:pPr>
            <a:r>
              <a:rPr lang="en" sz="1000"/>
              <a:t>Offer ways of customizing the display of information</a:t>
            </a:r>
          </a:p>
          <a:p>
            <a:pPr marL="457200" lvl="0" indent="-292100" rtl="0">
              <a:lnSpc>
                <a:spcPct val="100000"/>
              </a:lnSpc>
              <a:buClr>
                <a:srgbClr val="000000"/>
              </a:buClr>
              <a:buSzPct val="166666"/>
              <a:buFont typeface="Arial"/>
              <a:buChar char="•"/>
            </a:pPr>
            <a:r>
              <a:rPr lang="en" sz="1000"/>
              <a:t>Offer alternatives for auditory information</a:t>
            </a:r>
          </a:p>
          <a:p>
            <a:pPr marL="457200" lvl="0" indent="-292100" rtl="0">
              <a:lnSpc>
                <a:spcPct val="100000"/>
              </a:lnSpc>
              <a:buClr>
                <a:srgbClr val="000000"/>
              </a:buClr>
              <a:buSzPct val="166666"/>
              <a:buFont typeface="Arial"/>
              <a:buChar char="•"/>
            </a:pPr>
            <a:r>
              <a:rPr lang="en" sz="1000"/>
              <a:t>Offer alternatives for visual information</a:t>
            </a:r>
          </a:p>
          <a:p>
            <a:endParaRPr lang="en" sz="1000"/>
          </a:p>
          <a:p>
            <a:pPr lvl="0" rtl="0">
              <a:lnSpc>
                <a:spcPct val="115000"/>
              </a:lnSpc>
              <a:spcAft>
                <a:spcPts val="1000"/>
              </a:spcAft>
              <a:buNone/>
            </a:pPr>
            <a:r>
              <a:rPr lang="en"/>
              <a:t>2. Provide options for language, mathematical expressions, and symbols:</a:t>
            </a:r>
          </a:p>
          <a:p>
            <a:pPr marL="457200" lvl="0" indent="-292100" rtl="0">
              <a:lnSpc>
                <a:spcPct val="100000"/>
              </a:lnSpc>
              <a:buClr>
                <a:srgbClr val="000000"/>
              </a:buClr>
              <a:buSzPct val="166666"/>
              <a:buFont typeface="Arial"/>
              <a:buChar char="•"/>
            </a:pPr>
            <a:r>
              <a:rPr lang="en" sz="1000"/>
              <a:t>Clarify vocabulary and symbols</a:t>
            </a:r>
          </a:p>
          <a:p>
            <a:pPr marL="457200" lvl="0" indent="-292100" rtl="0">
              <a:lnSpc>
                <a:spcPct val="100000"/>
              </a:lnSpc>
              <a:buClr>
                <a:srgbClr val="000000"/>
              </a:buClr>
              <a:buSzPct val="166666"/>
              <a:buFont typeface="Arial"/>
              <a:buChar char="•"/>
            </a:pPr>
            <a:r>
              <a:rPr lang="en" sz="1000"/>
              <a:t>Clarify syntax and structure</a:t>
            </a:r>
          </a:p>
          <a:p>
            <a:pPr marL="457200" lvl="0" indent="-292100" rtl="0">
              <a:lnSpc>
                <a:spcPct val="100000"/>
              </a:lnSpc>
              <a:buClr>
                <a:srgbClr val="000000"/>
              </a:buClr>
              <a:buSzPct val="166666"/>
              <a:buFont typeface="Arial"/>
              <a:buChar char="•"/>
            </a:pPr>
            <a:r>
              <a:rPr lang="en" sz="1000"/>
              <a:t>Support decoding text, mathematical notation and symbols</a:t>
            </a:r>
          </a:p>
          <a:p>
            <a:pPr marL="457200" lvl="0" indent="-292100" rtl="0">
              <a:lnSpc>
                <a:spcPct val="100000"/>
              </a:lnSpc>
              <a:buClr>
                <a:srgbClr val="000000"/>
              </a:buClr>
              <a:buSzPct val="166666"/>
              <a:buFont typeface="Arial"/>
              <a:buChar char="•"/>
            </a:pPr>
            <a:r>
              <a:rPr lang="en" sz="1000"/>
              <a:t>Promote understanding across languages</a:t>
            </a:r>
          </a:p>
          <a:p>
            <a:pPr marL="457200" lvl="0" indent="-292100" rtl="0">
              <a:lnSpc>
                <a:spcPct val="100000"/>
              </a:lnSpc>
              <a:buClr>
                <a:srgbClr val="000000"/>
              </a:buClr>
              <a:buSzPct val="166666"/>
              <a:buFont typeface="Arial"/>
              <a:buChar char="•"/>
            </a:pPr>
            <a:r>
              <a:rPr lang="en" sz="1000"/>
              <a:t>Illustrate through multiple media</a:t>
            </a:r>
          </a:p>
          <a:p>
            <a:endParaRPr lang="en" sz="1000"/>
          </a:p>
          <a:p>
            <a:pPr lvl="0" rtl="0">
              <a:lnSpc>
                <a:spcPct val="115000"/>
              </a:lnSpc>
              <a:spcAft>
                <a:spcPts val="1000"/>
              </a:spcAft>
              <a:buNone/>
            </a:pPr>
            <a:r>
              <a:rPr lang="en"/>
              <a:t>3. Help learners develop ways to transform information into useable knowledge:</a:t>
            </a:r>
          </a:p>
          <a:p>
            <a:pPr marL="457200" lvl="0" indent="-292100" rtl="0">
              <a:lnSpc>
                <a:spcPct val="100000"/>
              </a:lnSpc>
              <a:buClr>
                <a:srgbClr val="000000"/>
              </a:buClr>
              <a:buSzPct val="166666"/>
              <a:buFont typeface="Arial"/>
              <a:buChar char="•"/>
            </a:pPr>
            <a:r>
              <a:rPr lang="en" sz="1000"/>
              <a:t>Activate or supply background knowledge</a:t>
            </a:r>
          </a:p>
          <a:p>
            <a:pPr marL="457200" lvl="0" indent="-292100" rtl="0">
              <a:lnSpc>
                <a:spcPct val="100000"/>
              </a:lnSpc>
              <a:buClr>
                <a:srgbClr val="000000"/>
              </a:buClr>
              <a:buSzPct val="166666"/>
              <a:buFont typeface="Arial"/>
              <a:buChar char="•"/>
            </a:pPr>
            <a:r>
              <a:rPr lang="en" sz="1000"/>
              <a:t>Highlight patterns, critical features, big ideas and relationships</a:t>
            </a:r>
          </a:p>
          <a:p>
            <a:pPr marL="457200" lvl="0" indent="-292100" rtl="0">
              <a:lnSpc>
                <a:spcPct val="100000"/>
              </a:lnSpc>
              <a:buClr>
                <a:srgbClr val="000000"/>
              </a:buClr>
              <a:buSzPct val="166666"/>
              <a:buFont typeface="Arial"/>
              <a:buChar char="•"/>
            </a:pPr>
            <a:r>
              <a:rPr lang="en" sz="1000"/>
              <a:t>Guide information processing, visualization and manipulation</a:t>
            </a:r>
          </a:p>
          <a:p>
            <a:pPr marL="457200" lvl="0" indent="-292100" rtl="0">
              <a:lnSpc>
                <a:spcPct val="100000"/>
              </a:lnSpc>
              <a:buClr>
                <a:srgbClr val="000000"/>
              </a:buClr>
              <a:buSzPct val="166666"/>
              <a:buFont typeface="Arial"/>
              <a:buChar char="•"/>
            </a:pPr>
            <a:r>
              <a:rPr lang="en" sz="1000"/>
              <a:t>Maximize transfer and generalization</a:t>
            </a:r>
          </a:p>
          <a:p>
            <a:endParaRPr lang="en" sz="1000"/>
          </a:p>
          <a:p>
            <a:endParaRPr lang="en" sz="1000"/>
          </a:p>
          <a:p>
            <a:endParaRPr lang="en" sz="1000"/>
          </a:p>
          <a:p>
            <a:pPr lvl="0" rtl="0">
              <a:lnSpc>
                <a:spcPct val="100000"/>
              </a:lnSpc>
              <a:buNone/>
            </a:pPr>
            <a:r>
              <a:rPr lang="en" sz="1000"/>
              <a:t> </a:t>
            </a:r>
          </a:p>
          <a:p>
            <a:endParaRPr lang="en" sz="10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Continuing to discuss the UDL guidelines, lets move to the Guideline 2. This guideline is called "multiple means of action and expression", and means that as a teacher, you need to consider how you will vary the ways that students can participate and/or demonstrate knowledge or skills. We know that not all students can show mastery through a paper-and-pencil activity... we must give students options for how they will show us that they understand and can demonstrate usage of a taught skill.  This principle consists of three guidelines:</a:t>
            </a:r>
          </a:p>
          <a:p>
            <a:endParaRPr lang="en"/>
          </a:p>
          <a:p>
            <a:pPr lvl="0" rtl="0">
              <a:lnSpc>
                <a:spcPct val="115000"/>
              </a:lnSpc>
              <a:spcAft>
                <a:spcPts val="1000"/>
              </a:spcAft>
              <a:buNone/>
            </a:pPr>
            <a:r>
              <a:rPr lang="en"/>
              <a:t>1. Provide options for physical action:</a:t>
            </a:r>
          </a:p>
          <a:p>
            <a:pPr marL="457200" lvl="0" indent="-292100" rtl="0">
              <a:lnSpc>
                <a:spcPct val="100000"/>
              </a:lnSpc>
              <a:buClr>
                <a:srgbClr val="000000"/>
              </a:buClr>
              <a:buSzPct val="166666"/>
              <a:buFont typeface="Arial"/>
              <a:buChar char="•"/>
            </a:pPr>
            <a:r>
              <a:rPr lang="en" sz="1000"/>
              <a:t>Vary the methods for response and navigation</a:t>
            </a:r>
          </a:p>
          <a:p>
            <a:pPr marL="457200" lvl="0" indent="-292100" rtl="0">
              <a:lnSpc>
                <a:spcPct val="100000"/>
              </a:lnSpc>
              <a:buClr>
                <a:srgbClr val="000000"/>
              </a:buClr>
              <a:buSzPct val="166666"/>
              <a:buFont typeface="Arial"/>
              <a:buChar char="•"/>
            </a:pPr>
            <a:r>
              <a:rPr lang="en" sz="1000"/>
              <a:t>Optimize access to tools and assistive technologies</a:t>
            </a:r>
          </a:p>
          <a:p>
            <a:endParaRPr lang="en" sz="1000"/>
          </a:p>
          <a:p>
            <a:pPr lvl="0" rtl="0">
              <a:lnSpc>
                <a:spcPct val="115000"/>
              </a:lnSpc>
              <a:spcAft>
                <a:spcPts val="1000"/>
              </a:spcAft>
              <a:buNone/>
            </a:pPr>
            <a:r>
              <a:rPr lang="en"/>
              <a:t>2. Provide learners with different ways to express what they know:</a:t>
            </a:r>
          </a:p>
          <a:p>
            <a:pPr marL="457200" lvl="0" indent="-292100" rtl="0">
              <a:lnSpc>
                <a:spcPct val="100000"/>
              </a:lnSpc>
              <a:buClr>
                <a:srgbClr val="000000"/>
              </a:buClr>
              <a:buSzPct val="166666"/>
              <a:buFont typeface="Arial"/>
              <a:buChar char="•"/>
            </a:pPr>
            <a:r>
              <a:rPr lang="en" sz="1000"/>
              <a:t>Use multiple media for communication</a:t>
            </a:r>
          </a:p>
          <a:p>
            <a:pPr marL="457200" lvl="0" indent="-292100" rtl="0">
              <a:lnSpc>
                <a:spcPct val="100000"/>
              </a:lnSpc>
              <a:buClr>
                <a:srgbClr val="000000"/>
              </a:buClr>
              <a:buSzPct val="166666"/>
              <a:buFont typeface="Arial"/>
              <a:buChar char="•"/>
            </a:pPr>
            <a:r>
              <a:rPr lang="en" sz="1000"/>
              <a:t>Use multiple tools for construction and composition</a:t>
            </a:r>
          </a:p>
          <a:p>
            <a:pPr marL="457200" lvl="0" indent="-292100" rtl="0">
              <a:lnSpc>
                <a:spcPct val="100000"/>
              </a:lnSpc>
              <a:buClr>
                <a:srgbClr val="000000"/>
              </a:buClr>
              <a:buSzPct val="166666"/>
              <a:buFont typeface="Arial"/>
              <a:buChar char="•"/>
            </a:pPr>
            <a:r>
              <a:rPr lang="en" sz="1000"/>
              <a:t>Build fluencies with graduated levels of support for practice and performance</a:t>
            </a:r>
          </a:p>
          <a:p>
            <a:endParaRPr lang="en" sz="1000"/>
          </a:p>
          <a:p>
            <a:pPr lvl="0" rtl="0">
              <a:lnSpc>
                <a:spcPct val="100000"/>
              </a:lnSpc>
              <a:buNone/>
            </a:pPr>
            <a:r>
              <a:rPr lang="en"/>
              <a:t>3. Help learners develop deliberate strategies for learning:</a:t>
            </a:r>
          </a:p>
          <a:p>
            <a:endParaRPr lang="en"/>
          </a:p>
          <a:p>
            <a:pPr marL="457200" lvl="0" indent="-292100" rtl="0">
              <a:lnSpc>
                <a:spcPct val="100000"/>
              </a:lnSpc>
              <a:buClr>
                <a:srgbClr val="000000"/>
              </a:buClr>
              <a:buSzPct val="166666"/>
              <a:buFont typeface="Arial"/>
              <a:buChar char="•"/>
            </a:pPr>
            <a:r>
              <a:rPr lang="en" sz="1000"/>
              <a:t>Guide appropriate goal-setting</a:t>
            </a:r>
          </a:p>
          <a:p>
            <a:pPr marL="457200" lvl="0" indent="-292100" rtl="0">
              <a:lnSpc>
                <a:spcPct val="100000"/>
              </a:lnSpc>
              <a:buClr>
                <a:srgbClr val="000000"/>
              </a:buClr>
              <a:buSzPct val="166666"/>
              <a:buFont typeface="Arial"/>
              <a:buChar char="•"/>
            </a:pPr>
            <a:r>
              <a:rPr lang="en" sz="1000"/>
              <a:t>Support planning and strategy development</a:t>
            </a:r>
          </a:p>
          <a:p>
            <a:pPr marL="457200" lvl="0" indent="-292100" rtl="0">
              <a:lnSpc>
                <a:spcPct val="100000"/>
              </a:lnSpc>
              <a:buClr>
                <a:srgbClr val="000000"/>
              </a:buClr>
              <a:buSzPct val="166666"/>
              <a:buFont typeface="Arial"/>
              <a:buChar char="•"/>
            </a:pPr>
            <a:r>
              <a:rPr lang="en" sz="1000"/>
              <a:t>Facilitate managing information and resources</a:t>
            </a:r>
          </a:p>
          <a:p>
            <a:pPr marL="457200" lvl="0" indent="-292100" rtl="0">
              <a:lnSpc>
                <a:spcPct val="100000"/>
              </a:lnSpc>
              <a:buClr>
                <a:srgbClr val="000000"/>
              </a:buClr>
              <a:buSzPct val="166666"/>
              <a:buFont typeface="Arial"/>
              <a:buChar char="•"/>
            </a:pPr>
            <a:r>
              <a:rPr lang="en" sz="1000"/>
              <a:t>Enhance capacity for monitoring progress</a:t>
            </a:r>
          </a:p>
          <a:p>
            <a:endParaRPr lang="en" sz="1000"/>
          </a:p>
          <a:p>
            <a:endParaRPr lang="en" sz="1000"/>
          </a:p>
          <a:p>
            <a:endParaRPr lang="en"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third and final UDL guideline is titled "Multiple Means of Engagement." After learning about the previous UDL principles, what do you think "engagement" means? Think about the word-- "engagement". How do we keep kids engaged in our lessons? How can we vary the way we keep our students engaged and keep them motivated to learn?</a:t>
            </a:r>
          </a:p>
          <a:p>
            <a:endParaRPr lang="en"/>
          </a:p>
          <a:p>
            <a:pPr lvl="0" rtl="0">
              <a:buNone/>
            </a:pPr>
            <a:r>
              <a:rPr lang="en"/>
              <a:t>Lets discuss the guidelines within this principle:</a:t>
            </a:r>
          </a:p>
          <a:p>
            <a:endParaRPr lang="en"/>
          </a:p>
          <a:p>
            <a:pPr lvl="0" rtl="0">
              <a:buNone/>
            </a:pPr>
            <a:r>
              <a:rPr lang="en"/>
              <a:t>1. Provide options for same goal, different ways to engage student interest.</a:t>
            </a:r>
          </a:p>
          <a:p>
            <a:pPr marL="457200" lvl="0" indent="-292100" rtl="0">
              <a:lnSpc>
                <a:spcPct val="100000"/>
              </a:lnSpc>
              <a:buClr>
                <a:srgbClr val="000000"/>
              </a:buClr>
              <a:buSzPct val="166666"/>
              <a:buFont typeface="Arial"/>
              <a:buChar char="•"/>
            </a:pPr>
            <a:r>
              <a:rPr lang="en" sz="1000"/>
              <a:t>Optimize individual choice and autonomy</a:t>
            </a:r>
          </a:p>
          <a:p>
            <a:pPr marL="457200" lvl="0" indent="-292100" rtl="0">
              <a:lnSpc>
                <a:spcPct val="100000"/>
              </a:lnSpc>
              <a:buClr>
                <a:srgbClr val="000000"/>
              </a:buClr>
              <a:buSzPct val="166666"/>
              <a:buFont typeface="Arial"/>
              <a:buChar char="•"/>
            </a:pPr>
            <a:r>
              <a:rPr lang="en" sz="1000"/>
              <a:t>Optimize relevance, value and authenticity</a:t>
            </a:r>
          </a:p>
          <a:p>
            <a:pPr marL="457200" lvl="0" indent="-292100" rtl="0">
              <a:lnSpc>
                <a:spcPct val="100000"/>
              </a:lnSpc>
              <a:buClr>
                <a:srgbClr val="000000"/>
              </a:buClr>
              <a:buSzPct val="166666"/>
              <a:buFont typeface="Arial"/>
              <a:buChar char="•"/>
            </a:pPr>
            <a:r>
              <a:rPr lang="en" sz="1000"/>
              <a:t>Minimize threats and distractions</a:t>
            </a:r>
          </a:p>
          <a:p>
            <a:endParaRPr lang="en" sz="1000"/>
          </a:p>
          <a:p>
            <a:pPr lvl="0" rtl="0">
              <a:lnSpc>
                <a:spcPct val="100000"/>
              </a:lnSpc>
              <a:buNone/>
            </a:pPr>
            <a:r>
              <a:rPr lang="en"/>
              <a:t>2. Help learners develop sustained attention and effort. </a:t>
            </a:r>
          </a:p>
          <a:p>
            <a:pPr marL="457200" lvl="0" indent="-292100" rtl="0">
              <a:lnSpc>
                <a:spcPct val="100000"/>
              </a:lnSpc>
              <a:buClr>
                <a:srgbClr val="000000"/>
              </a:buClr>
              <a:buSzPct val="166666"/>
              <a:buFont typeface="Arial"/>
              <a:buChar char="•"/>
            </a:pPr>
            <a:r>
              <a:rPr lang="en" sz="1000"/>
              <a:t>Heighten salience of goals and objectives</a:t>
            </a:r>
          </a:p>
          <a:p>
            <a:pPr marL="457200" lvl="0" indent="-292100" rtl="0">
              <a:lnSpc>
                <a:spcPct val="100000"/>
              </a:lnSpc>
              <a:buClr>
                <a:srgbClr val="000000"/>
              </a:buClr>
              <a:buSzPct val="166666"/>
              <a:buFont typeface="Arial"/>
              <a:buChar char="•"/>
            </a:pPr>
            <a:r>
              <a:rPr lang="en" sz="1000"/>
              <a:t>Vary demands and resources to optimize challenge</a:t>
            </a:r>
          </a:p>
          <a:p>
            <a:pPr marL="457200" lvl="0" indent="-292100" rtl="0">
              <a:lnSpc>
                <a:spcPct val="100000"/>
              </a:lnSpc>
              <a:buClr>
                <a:srgbClr val="000000"/>
              </a:buClr>
              <a:buSzPct val="166666"/>
              <a:buFont typeface="Arial"/>
              <a:buChar char="•"/>
            </a:pPr>
            <a:r>
              <a:rPr lang="en" sz="1000"/>
              <a:t>Foster collaboration and communication</a:t>
            </a:r>
          </a:p>
          <a:p>
            <a:pPr marL="457200" lvl="0" indent="-292100" rtl="0">
              <a:lnSpc>
                <a:spcPct val="100000"/>
              </a:lnSpc>
              <a:buClr>
                <a:srgbClr val="000000"/>
              </a:buClr>
              <a:buSzPct val="166666"/>
              <a:buFont typeface="Arial"/>
              <a:buChar char="•"/>
            </a:pPr>
            <a:r>
              <a:rPr lang="en" sz="1000"/>
              <a:t>Increase mastery-oriented feedback</a:t>
            </a:r>
          </a:p>
          <a:p>
            <a:endParaRPr lang="en" sz="1000"/>
          </a:p>
          <a:p>
            <a:pPr lvl="0" rtl="0">
              <a:lnSpc>
                <a:spcPct val="100000"/>
              </a:lnSpc>
              <a:buNone/>
            </a:pPr>
            <a:r>
              <a:rPr lang="en"/>
              <a:t>3. Help learners develop intrinsic abilities to self regulate.</a:t>
            </a:r>
          </a:p>
          <a:p>
            <a:pPr marL="457200" lvl="0" indent="-292100" rtl="0">
              <a:lnSpc>
                <a:spcPct val="100000"/>
              </a:lnSpc>
              <a:buClr>
                <a:srgbClr val="000000"/>
              </a:buClr>
              <a:buSzPct val="166666"/>
              <a:buFont typeface="Arial"/>
              <a:buChar char="•"/>
            </a:pPr>
            <a:r>
              <a:rPr lang="en" sz="1000"/>
              <a:t>Promote expectations and beliefs that optimize motivation</a:t>
            </a:r>
          </a:p>
          <a:p>
            <a:pPr marL="457200" lvl="0" indent="-292100" rtl="0">
              <a:lnSpc>
                <a:spcPct val="100000"/>
              </a:lnSpc>
              <a:buClr>
                <a:srgbClr val="000000"/>
              </a:buClr>
              <a:buSzPct val="166666"/>
              <a:buFont typeface="Arial"/>
              <a:buChar char="•"/>
            </a:pPr>
            <a:r>
              <a:rPr lang="en" sz="1000"/>
              <a:t>Facilitate personal coping skills and strategies</a:t>
            </a:r>
          </a:p>
          <a:p>
            <a:pPr marL="457200" lvl="0" indent="-292100" rtl="0">
              <a:lnSpc>
                <a:spcPct val="100000"/>
              </a:lnSpc>
              <a:buClr>
                <a:srgbClr val="000000"/>
              </a:buClr>
              <a:buSzPct val="166666"/>
              <a:buFont typeface="Arial"/>
              <a:buChar char="•"/>
            </a:pPr>
            <a:r>
              <a:rPr lang="en" sz="1000"/>
              <a:t>Develop self-assessment and reflection</a:t>
            </a:r>
          </a:p>
          <a:p>
            <a:endParaRPr lang="en" sz="1000"/>
          </a:p>
          <a:p>
            <a:endParaRPr lang="en" sz="1000"/>
          </a:p>
          <a:p>
            <a:endParaRPr lang="en" sz="1000"/>
          </a:p>
          <a:p>
            <a:endParaRPr lang="en" sz="10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video provides description of each of the 3 UDL principles, and each of the principle's 3 guidelines. This video is an opportunity for PD participants to learn about the three UDL principles. (https://www.youtube.com/watch?feature=player_embedded&amp;v=rfsx3DGpv5o, 6:21) </a:t>
            </a:r>
          </a:p>
          <a:p>
            <a:endParaRPr lang="en"/>
          </a:p>
          <a:p>
            <a:pPr lvl="0" rtl="0">
              <a:buNone/>
            </a:pPr>
            <a:r>
              <a:rPr lang="en"/>
              <a:t>The second link provides direct access to an organizer containing the UDL guidelines, with links through for each checkpoint to specific examples that teachers can use  for teaching, when planning with UDL.</a:t>
            </a:r>
          </a:p>
          <a:p>
            <a:endParaRPr lang="en"/>
          </a:p>
          <a:p>
            <a:pPr>
              <a:buNone/>
            </a:pPr>
            <a:r>
              <a:rPr lang="en"/>
              <a:t>AFTER VIDEO: discussion prompts-- which of the UDL guidelines do you see yourself using already?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Quote from </a:t>
            </a:r>
            <a:r>
              <a:rPr lang="en" u="sng">
                <a:solidFill>
                  <a:schemeClr val="hlink"/>
                </a:solidFill>
                <a:hlinkClick r:id="rId3"/>
              </a:rPr>
              <a:t>http://www.differentiationcentral.com/whatisdi.html</a:t>
            </a:r>
          </a:p>
          <a:p>
            <a:pPr lvl="0" rtl="0">
              <a:buNone/>
            </a:pPr>
            <a:r>
              <a:rPr lang="en"/>
              <a:t> -Differentiation means providing varied approaches for determining what students need to learn, how the will learn, and how they will show what they have learned.</a:t>
            </a:r>
          </a:p>
          <a:p>
            <a:pPr lvl="0" rtl="0">
              <a:buNone/>
            </a:pPr>
            <a:r>
              <a:rPr lang="en"/>
              <a:t>-With differentiated instruction, teachers gives students options in the areas of learning, participating, communicating, understanding, and being evaluated.</a:t>
            </a:r>
          </a:p>
          <a:p>
            <a:pPr>
              <a:buNone/>
            </a:pPr>
            <a:r>
              <a:rPr lang="en"/>
              <a:t>- The difference between differentiation and modifications/accommodations is that differentiation is a response to every single learner in the classroom, instead of only the students who receive modifications/accommodations.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will now open the UDL lesson planning checklist from the weebly website "PD day 2". The document is also located in hard copy form within the UDL toolkit folder. At this time, we will discuss the document's uses as a planning tool when creating a UDL lesson plan. </a:t>
            </a:r>
          </a:p>
          <a:p>
            <a:endParaRPr lang="en"/>
          </a:p>
          <a:p>
            <a:pPr lvl="0" rtl="0">
              <a:buNone/>
            </a:pPr>
            <a:r>
              <a:rPr lang="en"/>
              <a:t>*This template is also located on the Weebly website, on "PD day 2", under "UDL toolkit". </a:t>
            </a:r>
          </a:p>
          <a:p>
            <a:endParaRPr lang="en"/>
          </a:p>
          <a:p>
            <a:pPr lvl="0" rtl="0">
              <a:buNone/>
            </a:pPr>
            <a:r>
              <a:rPr lang="en"/>
              <a:t>Discussion questions: Can you see yourself using this document in the beginning stages of UDL lesson planning? Is it something you would utilize for every lesson plan? How could this document help you as you learn about UDL lesson planning?</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Participants will locate the sample UDL lesson plan in their toolkit folders (lesson plan created by group member Sarah Bowen). *Lesson plan can also be located on the "PD day 2" page of the Weebly website. </a:t>
            </a:r>
          </a:p>
          <a:p>
            <a:endParaRPr lang="en"/>
          </a:p>
          <a:p>
            <a:pPr lvl="0" rtl="0">
              <a:buNone/>
            </a:pPr>
            <a:r>
              <a:rPr lang="en"/>
              <a:t>We will discuss the elements of UDL within the lesson plan, and how an educator can plan a math lesson to include UDL components that will meet the needs of diverse learners. </a:t>
            </a:r>
          </a:p>
          <a:p>
            <a:endParaRPr lang="en"/>
          </a:p>
          <a:p>
            <a:pPr lvl="0" rtl="0">
              <a:buNone/>
            </a:pPr>
            <a:r>
              <a:rPr lang="en"/>
              <a:t>*Note to participants: This lesson plan was created as an assignment for a graduate-level course; it is very detailed and probably longer than what you are used to creating in your classrooms. Using UDL does NOT mean you will be required to create 6+ page lesson plans for every single lesson you plan to implement in your math classes. Later this morning, you will have the opportunity to create a rough-draft lesson plan using some UDL components; we hope this will show you that UDL lesson planning does not need to be pages and pages long! </a:t>
            </a:r>
          </a:p>
          <a:p>
            <a:endParaRPr lang="en"/>
          </a:p>
          <a:p>
            <a:pPr lvl="0" rtl="0">
              <a:buNone/>
            </a:pPr>
            <a:r>
              <a:rPr lang="en"/>
              <a:t>Discussion questions: </a:t>
            </a:r>
          </a:p>
          <a:p>
            <a:pPr lvl="0" rtl="0">
              <a:buNone/>
            </a:pPr>
            <a:r>
              <a:rPr lang="en"/>
              <a:t>-How is this lesson plan similar to lessons you teach in your classrooms? </a:t>
            </a:r>
          </a:p>
          <a:p>
            <a:pPr lvl="0" rtl="0">
              <a:buNone/>
            </a:pPr>
            <a:r>
              <a:rPr lang="en"/>
              <a:t>-Can you think of any specific UDL guidelines that are used in this lesson plan that you have used within a similar lesson in your classroom?</a:t>
            </a:r>
            <a:br>
              <a:rPr lang="en"/>
            </a:br>
            <a:r>
              <a:rPr lang="en"/>
              <a:t>-How might your future lesson plans be similar or different from this lesson plan?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As educators, we must constantly be reviewing and revising our goals for our students. To use the phrase again, these goals cannot be "one size fits all". Each student has a unique learning profile, and our instruction must allow for every student to demonstrate understanding and mastery of the skills and concepts. Your goal for one student may be to solve 20 multiplication problems in one minute, while another student only needs to solve 5, and can use manipulatives. As the second student grows, that goal will change, and the expectation will be set a little higher. Never stop revising your goals for your students. Set goals, identify UDL elements to help students work toward them, assess the mastery of the goal, and repeat the process. If a student meets a goal, set a new goal! If a student struggles to meet a goal, consider other UDL features that could better help the student meet the goal. Never stop revising goals and revisiting the UDL framework.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graphic shows the sequence of events in using UDL to plan and implement a lesson. In planning for student success, teachers must set goals that will not only fall in line with the Common Core Standards, but will also be appropriate for the student's learning needs.  Next, teachers must consider what their learners will need in order to be successful. This can include differentiation in presentation of lesson content, differentiation in methods of action or expression, or differentiation in options for student engagement. Then, teachers can utilize the UDL lesson planning template and other UDL resources to design their lesson plans, and finally, teachers implement their UDL lesson plans. </a:t>
            </a:r>
          </a:p>
          <a:p>
            <a:endParaRPr lang="en"/>
          </a:p>
          <a:p>
            <a:pPr lvl="0" rtl="0">
              <a:lnSpc>
                <a:spcPct val="115000"/>
              </a:lnSpc>
              <a:buNone/>
            </a:pPr>
            <a:r>
              <a:rPr lang="en"/>
              <a:t>Image via </a:t>
            </a:r>
            <a:r>
              <a:rPr lang="en">
                <a:solidFill>
                  <a:schemeClr val="hlink"/>
                </a:solidFill>
                <a:hlinkClick r:id="rId3"/>
              </a:rPr>
              <a:t>http://aim.cast.org/learn/historyarchive/backgroundpapers/differentiated...</a:t>
            </a:r>
          </a:p>
          <a:p>
            <a:endParaRPr lang="en">
              <a:solidFill>
                <a:schemeClr val="hlink"/>
              </a:solidFill>
              <a:hlinkClick r:id="rId3"/>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Have attendees count off 1-9, and get into groups of 4-5. Each group will be assigned one UDL guideline, and will be given approximately 20 minutes to discuss their guideline and it's checkpoints, and make a list of possible classroom activities and teaching strategies that could be planned into a UDL lesson plan. The list will be written on chart paper, and each group will need a bucket of markers and a piece of chart paper. Teachers may use their computers to access the digital UDL guideline documents. The objective of this activity is for teachers to use what they've learned so far today about UDL to consider possible UDL elements to use in a math lesson. </a:t>
            </a:r>
          </a:p>
          <a:p>
            <a:endParaRPr lang="en"/>
          </a:p>
          <a:p>
            <a:pPr>
              <a:buNone/>
            </a:pPr>
            <a:r>
              <a:rPr lang="en"/>
              <a:t>Attendees will have approximately 15 minutes to work in groups, and then another 20 minutes to present to their peers.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These are the learning objectives that we expect attendees to master by the end of Day 2, segment 2.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Now we will transition into discussion about accommodations and modifications. Accommodations and modifications are used in all general education classrooms on a daily basis, in all subject areas. I'm sure you know of some students in your class that greatly benefit from classroom accommodations and modifications.  </a:t>
            </a:r>
          </a:p>
          <a:p>
            <a:endParaRPr lang="en"/>
          </a:p>
          <a:p>
            <a:pPr>
              <a:buNone/>
            </a:pPr>
            <a:r>
              <a:rPr lang="en"/>
              <a:t>Discussion questions: What do you know about accommodations and modifications? Do you have any students that require specific accommodations or modifications, as instructed by their IEPs? Do you have any students that you think would benefit from accommodations and modifications in your classroom? How do you consider accommodations and modifications to be a component of UDL? How are they different from what you can provide within the UDL framework of planning and implementing math lessons?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Accommodations are used daily in all classrooms. I will read the quote to you. *Read quote aloud.* I want you to think about the word "accommodate" and discuss with your group. </a:t>
            </a:r>
          </a:p>
          <a:p>
            <a:pPr lvl="0" rtl="0">
              <a:buNone/>
            </a:pPr>
            <a:r>
              <a:rPr lang="en"/>
              <a:t>Accommodating our students allows for them to show what they're learning, but in a different way, compared to their average peers. We often consider this to be "leveling the playing field". We are not changing the concept or skill that we expect the student to master; instead we are changing the </a:t>
            </a:r>
            <a:r>
              <a:rPr lang="en" i="1"/>
              <a:t>way</a:t>
            </a:r>
            <a:r>
              <a:rPr lang="en"/>
              <a:t> the student demonstrates understanding. We may also change the way we present material, or consider the way the classroom environment might impact the student's ability to participate. Think about how this is related to the UDL concept that we spent the first part of our morning discussing; how are is the Universal Design for Learning related to classroom accommodations? </a:t>
            </a:r>
          </a:p>
          <a:p>
            <a:endParaRPr lang="en"/>
          </a:p>
          <a:p>
            <a:pPr>
              <a:buNone/>
            </a:pPr>
            <a:r>
              <a:rPr lang="en"/>
              <a:t>quote by Lindy Crawford, from website: http://www.ncld.org/students-disabilities/accommodations-education/accommodations-vs-modifications-whats-difference.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There are so many ways that teachers can accommodate for their differing learners. Today, we will break the types of accommodations into 5 groups: pacing, environment, instruction, assignments, and assessment. Each subgroup of accommodations contains many, many options for meeting your learners' needs. We will now break into smaller groups to identify and discuss possible methods of accommodating your students' learning. Please remember, we are ONLY talking about accommodations; we are not discussing modifications at this time. </a:t>
            </a:r>
          </a:p>
          <a:p>
            <a:endParaRPr lang="en"/>
          </a:p>
          <a:p>
            <a:pPr lvl="0" rtl="0">
              <a:buNone/>
            </a:pPr>
            <a:r>
              <a:rPr lang="en"/>
              <a:t>(From: http://www.a2huron.org/huron.teachers_lounge/classroom_accommodations)</a:t>
            </a:r>
          </a:p>
          <a:p>
            <a:endParaRPr lang="e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Show video, and discuss students advocating for their own needs. Discuss the idea of accommodations as "cheating", and consider how accommodations can be used without being very "visible" to the other students. Consider how students that are using accommodations will feel... will they feel 'different' or the target of bullying? </a:t>
            </a:r>
          </a:p>
          <a:p>
            <a:endParaRPr lang="en"/>
          </a:p>
          <a:p>
            <a:pPr lvl="0" rtl="0">
              <a:buNone/>
            </a:pPr>
            <a:r>
              <a:rPr lang="en"/>
              <a:t>BEFORE VIDEO: prompt- Watch for the accommodations that are discussed in the video, and consider whether they may or may not be appropriate in your setting. Also, consider how the student FEELS during the video... </a:t>
            </a:r>
          </a:p>
          <a:p>
            <a:pPr lvl="0" rtl="0">
              <a:buNone/>
            </a:pPr>
            <a:r>
              <a:rPr lang="en"/>
              <a:t>AFTER VIDEO: discussion question- What accommodations did the teacher offer to provide? What category do they fall under, based on the previous slide? (pacing, environment, instruction, assignments, assessment)</a:t>
            </a:r>
          </a:p>
          <a:p>
            <a:endParaRPr lang="en"/>
          </a:p>
          <a:p>
            <a:pPr>
              <a:buNone/>
            </a:pPr>
            <a:r>
              <a:rPr lang="en"/>
              <a:t>(video: http://www.youtube.com/watch?v=tI6Cgx2GklY, 1:40)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BEFORE CLIP: Differentiation is a term that has been thrown around the world of education a lot. Because of this, it has picked up some unrealistic characteristics. For example, a lot of educators are scared of the term because they think it means the same thing as individualized instruction. IT DOES NOT!!! Differentiated instruction does not mean individualizing instruction for each and every student in the classroom...this would be impossible! It simply means providing a set (and reasonable) number of options for students to choose from when it comes to their learning. The following clip is a humorous one that portrays the "differentiation nightmare" so many educators think of when they hear the term, differentiation.</a:t>
            </a:r>
          </a:p>
          <a:p>
            <a:pPr>
              <a:buNone/>
            </a:pPr>
            <a:r>
              <a:rPr lang="en"/>
              <a:t>Show clip: </a:t>
            </a:r>
            <a:r>
              <a:rPr lang="en" u="sng">
                <a:solidFill>
                  <a:schemeClr val="hlink"/>
                </a:solidFill>
                <a:hlinkClick r:id="rId3"/>
              </a:rPr>
              <a:t>http://www.youtube.com/watch?v=kn8faeuQjE0</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-Teachers will break into groups of 4. </a:t>
            </a:r>
          </a:p>
          <a:p>
            <a:pPr lvl="0" rtl="0">
              <a:buNone/>
            </a:pPr>
            <a:r>
              <a:rPr lang="en"/>
              <a:t>-Each group will be assigned one of the previously presented "types" of classroom accommodations: </a:t>
            </a:r>
            <a:r>
              <a:rPr lang="en" i="1"/>
              <a:t>pacing, environment, instruction, assignments, assessment. </a:t>
            </a:r>
            <a:r>
              <a:rPr lang="en"/>
              <a:t> Two groups will be assigned to each type of accommodation. </a:t>
            </a:r>
          </a:p>
          <a:p>
            <a:pPr lvl="0" rtl="0">
              <a:buNone/>
            </a:pPr>
            <a:r>
              <a:rPr lang="en"/>
              <a:t>-In small groups, teachers will discuss their experiences with their assigned accommodation subgroup, and will brainstorm possible classroom activities and teacher strategies that could be used within their accommodation subgroup. </a:t>
            </a:r>
          </a:p>
          <a:p>
            <a:pPr lvl="0" rtl="0">
              <a:buNone/>
            </a:pPr>
            <a:r>
              <a:rPr lang="en"/>
              <a:t>-Teachers can use each other's experiences, their computers, and any other available resources to make a list of at least 10 possible accommodations for their assigned area. </a:t>
            </a:r>
          </a:p>
          <a:p>
            <a:pPr lvl="0" rtl="0">
              <a:buNone/>
            </a:pPr>
            <a:r>
              <a:rPr lang="en"/>
              <a:t>-The accommodations will be listed on chart paper, and presented to the whole group. </a:t>
            </a:r>
          </a:p>
          <a:p>
            <a:pPr lvl="0" rtl="0">
              <a:buNone/>
            </a:pPr>
            <a:r>
              <a:rPr lang="en"/>
              <a:t>-REMINDER: teachers should be locating accommodations that would be appropriate to use in a 4th-6th grade math classroom. Some accommodations are specific to the subject area!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Pose the following discussion questions once attendees have shared their lists of accommodations. Discuss common vs. uncommon accommodations, and how to be sure accommodations are used consistently.  Consider WHO implements accommodations-- is it always the general education teacher? Do you ever have special educators in your classrooms, assisting with instruction and accommodations? (Sneak peek into this afternoon's segment!)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Now, we will discuss modifications. Modifications are instructional or test adaptations that allow the student to demonstrate what he or she can do, but they also </a:t>
            </a:r>
            <a:r>
              <a:rPr lang="en" b="1"/>
              <a:t>reduce the target skill in some way</a:t>
            </a:r>
            <a:r>
              <a:rPr lang="en"/>
              <a:t>. There is a significant difference between accommodations and modifications-- who can verbalize this difference? </a:t>
            </a:r>
          </a:p>
          <a:p>
            <a:endParaRPr lang="en"/>
          </a:p>
          <a:p>
            <a:pPr lvl="0" rtl="0">
              <a:buNone/>
            </a:pPr>
            <a:r>
              <a:rPr lang="en"/>
              <a:t>Modifications cannot be used for every student. Typically, a student must have an IEP in place that will allow for classroom and testing modifications. A student must be identified as having a disability that impacts their ability to meet a learning or functional goal, and requires the instruction or assessment be modified in some way. </a:t>
            </a:r>
          </a:p>
          <a:p>
            <a:endParaRPr lang="en"/>
          </a:p>
          <a:p>
            <a:pPr>
              <a:buNone/>
            </a:pPr>
            <a:r>
              <a:rPr lang="en"/>
              <a:t>Discussion questions: Can you modify within the UDL framework? Why or why not?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Give each pair of teachers approximately 10 minutes to discuss the list of accommodations and modifications. Teachers must label each item with "A" for accommodation, or "M" for modification. Teachers will discuss how the item impacts the student, and what the teacher must do to provide the accommodation or modification. This activity is used as an assessment tool for attendees-- pairs will be called on to discuss their answers for various items from the list, and will have to justify their reasoning. </a:t>
            </a:r>
          </a:p>
          <a:p>
            <a:pPr lvl="0" rtl="0">
              <a:buNone/>
            </a:pPr>
            <a:r>
              <a:rPr lang="en"/>
              <a:t>Final discussion question- how can any of these items be used specifically within a math classroom? How can you provide modifications to math lessons, activities, assignments, or assessments? Who would you be providing these modifications to? </a:t>
            </a:r>
          </a:p>
          <a:p>
            <a:endParaRPr lang="en"/>
          </a:p>
          <a:p>
            <a:pPr>
              <a:buNone/>
            </a:pPr>
            <a:r>
              <a:rPr lang="en"/>
              <a:t>(list of accommodations and modifications resource: http://www.mpsaz.org/falconhill/staff/kaczekanski/teachers/files/classroom_modifications_and_accommodations_for_students_with_learning_disabilities.pdf)</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morning, we spent a few hours learning about and discussing Universal Design for Learning, Accommodations, and Modifications. All of these ideas are appropriate for you to take back to your math classrooms to use on a daily basis. As you learn more about utilizing Universal Design for Learning in your lesson planning, it will become more comfortable and natural to plan with UDL.</a:t>
            </a:r>
          </a:p>
          <a:p>
            <a:endParaRPr lang="en"/>
          </a:p>
          <a:p>
            <a:pPr lvl="0" rtl="0">
              <a:buNone/>
            </a:pPr>
            <a:r>
              <a:rPr lang="en"/>
              <a:t>Wrap-up discussion questions/prompts: </a:t>
            </a:r>
          </a:p>
          <a:p>
            <a:pPr lvl="0" rtl="0">
              <a:buNone/>
            </a:pPr>
            <a:r>
              <a:rPr lang="en"/>
              <a:t>-Someone tell us what UDL stands for. </a:t>
            </a:r>
          </a:p>
          <a:p>
            <a:pPr lvl="0" rtl="0">
              <a:buNone/>
            </a:pPr>
            <a:r>
              <a:rPr lang="en"/>
              <a:t>-Please tell us why UDL is so important in lesson planning. </a:t>
            </a:r>
          </a:p>
          <a:p>
            <a:pPr lvl="0" rtl="0">
              <a:buNone/>
            </a:pPr>
            <a:r>
              <a:rPr lang="en"/>
              <a:t>-What does "accomodation" mean?</a:t>
            </a:r>
          </a:p>
          <a:p>
            <a:pPr lvl="0" rtl="0">
              <a:buNone/>
            </a:pPr>
            <a:r>
              <a:rPr lang="en"/>
              <a:t>-What does "modification" mean?</a:t>
            </a:r>
          </a:p>
          <a:p>
            <a:pPr>
              <a:buNone/>
            </a:pPr>
            <a:r>
              <a:rPr lang="en"/>
              <a:t>-What is the big difference in accommodations and modifications?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afternoon we are going to discuss co-teaching and how to implement this method within your classroom when reaching the needs of all learners. The following objects today will be:*read slide*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definition of co-teaching* There are three main characteristics of co-teaching which we will be reviewing today. In order to have a successful co-teaching experience, the two teachers must be able to co-plan, co-instruct, and co-assess with one another. We will discuss the importance of these characteristics more in depth during our session.</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There are many positive/negative sides to co-teaching which we are going to discuss today! If done correctly, co-teaching can be extremely beneficial for all students with and without disabilities. We are going to watch a video example of inclusion and how to develop successful  team development. After video one (6:20): The demands put on special education teachers today often make it hard to implement inclusion practices in particular schools. We are going to dive into this topic more in depth later. The video mentioned the "demands on compliance, other classrooms, IEP meetings" can make co-teaching difficult. Has anyone in the audience ever experienced these demands? If so, how did you deal with these challenges?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(10:12 minutes) Near the end of the video , one student mentioned how there is "one lead teacher and the only teacher stands in the background but in this class it seems both teachers put forth the same amount of effort" Do you agree? Disagree? Why? What are the benefits of two teachers being viewed as putting forth the same effort by the students?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BEFORE CLIP: Now that we have had a chance to have a little laugh about what differentiation is NOT, let's take a serious look at what differentiation actually is. Here is a brief clip about the meaning of differentiation from an expert on the topic named Carol Tomlinson.</a:t>
            </a:r>
          </a:p>
          <a:p>
            <a:pPr>
              <a:buNone/>
            </a:pPr>
            <a:r>
              <a:rPr lang="en"/>
              <a:t>AFTER CLIP: Turn and talk about with differentiation is and is not based on the video clips and definition. Whole group share after turn and talk.</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3" name="Shape 5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rgbClr val="000000"/>
              </a:buClr>
              <a:buSzPct val="100000"/>
              <a:buFont typeface="Arial"/>
              <a:buNone/>
            </a:pPr>
            <a:r>
              <a:rPr lang="en"/>
              <a:t>video 3 (9:37). There were four stages the co-teachers followed for successful co-teaching This team-development model was created by Bruce Tuckman. The four stages are: forming, storming, norming and performing. The teachers were able to shape and guide co-teaching relationship by following these four stages.Coming to an agreement is key for co-teaching to work effectively.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There are 6 different co-teaching methods which we are going to discuss today. The first method is called 'one, teach, observe'. In this method, *read slide*. For example, if there was a math student who was currently going through the tiers of RTI and being tracked for special education services in the area of math, the special education teacher could do an observation on the student as the general education teacher leads the whole group instruction.   </a:t>
            </a:r>
            <a:r>
              <a:rPr lang="en" u="sng">
                <a:solidFill>
                  <a:schemeClr val="hlink"/>
                </a:solidFill>
                <a:hlinkClick r:id="rId3"/>
              </a:rPr>
              <a:t>http://www.lilieonline.com/courses/inclusion/co-teaching.pdf</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5" name="Shape 5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slide*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slide* I'm sure all of you have implemented math centers into your instruction at some point during the year. This is a great way to use the station co-teaching method! You can tailor/tier your centers based off of your students' individual ability levels.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If you have done math centers in your classroom and/or station co-teaching, turn to a partner and discuss the biggest benefit/negative you have found implementing math centers into your lesson/unit and how this helped struggling learners. (let participants discuss). Okay! Let's share our answers (call on 3-4 attendees). </a:t>
            </a:r>
          </a:p>
          <a:p>
            <a:pPr lvl="0" rtl="0">
              <a:buClr>
                <a:srgbClr val="000000"/>
              </a:buClr>
              <a:buSzPct val="100000"/>
              <a:buFont typeface="Arial"/>
              <a:buNone/>
            </a:pPr>
            <a:r>
              <a:rPr lang="en"/>
              <a:t>image from: </a:t>
            </a:r>
            <a:r>
              <a:rPr lang="en" u="sng">
                <a:solidFill>
                  <a:schemeClr val="hlink"/>
                </a:solidFill>
                <a:hlinkClick r:id="rId3"/>
              </a:rPr>
              <a:t>https://www.google.com/search?q=think+pair+share&amp;aq=f&amp;um=1&amp;ie=UTF-8&amp;hl=en&amp;tbm=isch&amp;source=og&amp;sa=N&amp;tab=wi&amp;ei=Yj53UdeJC4qs8ASFpIHADA&amp;biw=1366&amp;bih=600&amp;sei=bj53UbyhNov89gTi9oCQBQ#imgrc=CG8k1ynCuv6-hM%3A%3B6mlFggG6uAkXWM%3Bhttp%253A%252F%252F120secondsofcpsd.files.wordpress.com%252F2013%252F01%252Flpthinkpair-share.gif%3Bhttp%253A%252F%252F120secondsofcpsd.wordpress.com%252F2013%252F01%252F17%252Fhave-you-tried-think-pair-square%252F%3B400%3B254</a:t>
            </a:r>
          </a:p>
          <a:p>
            <a:endParaRPr lang="en" u="sng">
              <a:solidFill>
                <a:schemeClr val="hlink"/>
              </a:solidFill>
              <a:hlinkClick r:id="rId3"/>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Parallel teaching is when co-teachers both deliver instruction to half of the group of students within their classroom. For example, if there was a classroom of 30 students, each teacher would take 15 students for whole group instruction. This model is best used when instruction would be most beneficial when delivered to a smaller group of students. This could also be more for more interactive whole group discussion.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slide*</a:t>
            </a:r>
            <a:br>
              <a:rPr lang="en"/>
            </a:br>
            <a:r>
              <a:rPr lang="en"/>
              <a:t>image from: </a:t>
            </a:r>
            <a:r>
              <a:rPr lang="en" u="sng">
                <a:solidFill>
                  <a:schemeClr val="hlink"/>
                </a:solidFill>
                <a:hlinkClick r:id="rId3"/>
              </a:rPr>
              <a:t>https://www.google.com/search?q=alternative+teaching+picture&amp;aq=f&amp;um=1&amp;ie=UTF-8&amp;hl=en&amp;tbm=isch&amp;source=og&amp;sa=N&amp;tab=wi&amp;ei=jj93Uf75G4608ASN54DQBw&amp;biw=1366&amp;bih=600&amp;sei=kT93UZ3-D5Gg8QSp4ICwBg#imgrc=mWAMTiJXNcyDtM%3A%3BZUSltMXVAoUGoM%3Bhttp%253A%252F%252Fteacherweb.stcharles.k12.mo.us%252Fsped%252Fcoteaching%252Fcoteaching_files%252Fimage022.jpg%3Bhttp%253A%252F%252Fteacherweb.stcharles.k12.mo.us%252Fsped%252Fcoteaching%252Fcoteaching.htm%3B254%3B254</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slide*</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Note: Pass out 'co-teaching tool kit' folders to each participant then access the weebly website to pull up individual co-teaching forms on the projector. Review each form with the audience explaining the purpose and when it is appropriate to use each form. There are copies of each form which you can access by going to our weebly website, pulling up day two, and scrolling down to the 'co-teaching tool kit' </a:t>
            </a:r>
          </a:p>
          <a:p>
            <a:endParaRPr lang="en"/>
          </a:p>
          <a:p>
            <a:pPr lvl="0" rtl="0">
              <a:buNone/>
            </a:pPr>
            <a:r>
              <a:rPr lang="en"/>
              <a:t>image from:</a:t>
            </a:r>
            <a:r>
              <a:rPr lang="en" u="sng">
                <a:solidFill>
                  <a:schemeClr val="hlink"/>
                </a:solidFill>
                <a:hlinkClick r:id="rId3"/>
              </a:rPr>
              <a:t>http://cecillinois.org/service-areas/teacher-effectiveness/co-teaching-student-learning-success/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9" name="Shape 6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Note: Pass out 'co-teaching tool kit' folders to each participant then access the weebly website to pull up individual co-teaching forms on the projector. Review each form with the audience explaining the purpose and when it is appropriate to use each form. There are copies of each form which you can access by going to our weebly website, pulling up day two, and scrolling down to the 'co-teaching tool kit'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One important aspect of differentiating instruction is giving students the opportunity to work together with their peers. We are going to practice this as we learn more about differentiation. Each cooperative learning group (grade level group) will be reading a different article about some aspect of differentiated instruction. All articles have information that is worth reading. After members in your group have read your article, take a minute to discuss and jot down any points that you feel your peers in other groups should know. In about 10 minutes we will come back to the whole group. Each small group will designate one person to be the reporter, and this person will report out what the group learned from the article. (Pass out articles to each group)</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Depending on your school situation, several of you are pushing into multiple grade levels throughout the day. Carrying around a tool bucket filled with math manipulatives &amp; activities can be a helpful way to always have supplies on hand and be prepared at all times throughout the day. To the left of the picture is an example of a list of items someone placed into their bucket. If you are interested in this idea, go to the following site for more information: </a:t>
            </a:r>
            <a:r>
              <a:rPr lang="en" u="sng">
                <a:solidFill>
                  <a:schemeClr val="hlink"/>
                </a:solidFill>
                <a:hlinkClick r:id="rId3"/>
              </a:rPr>
              <a:t>http://www.ideasforeducators.com/1/post/2013/04/my-tool-bucket.html</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Turn to page 8 of your co-teaching tool kit. There is a visual representation of the 6 co-teaching methods for you to use as a reference. The green ovals represent the two co-teachers and the role they serve during each co-teaching method.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0" name="Shape 6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On page 9 there is a diagram which breaks down the different types of co-teaching methods and the preparation required behind each model. As you can see from his graph, team teaching requires the most preparation. As you progress down the triangle lead and support (teach one/support) requires the least amount of planning time. This pyramid is important to keep in mind depending on your current teaching position.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We are now going to branch off into groups of two and fill out the "Murawski Co Lesson Plan Form" Projected on the smartboard, is a fourth grade math lesson. You can also pull up the objectives on your ipads. Please take the next 15 minutes to fill out the lesson plan form with your partner (co-teacher).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2" name="Shape 6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Okay! I hope you all had an easy time filling out to co-teaching lesson plan template and saw how beneficial it would be to use this form when co-planning. What were the benefits you found to co-planning this lesson together? What challenges did you face when trying to co-plan this lesson together? Which co-teaching methods did you and your partner use and why? </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Co-teaching has been found to be extremely beneficial to struggling students including: learning disabilities, attention concerns, english second language learners, and hearing impairments. A benefit to co-teaching falls under the term "two heads are better than one." When there are two teachers collaborate together they are able to come up with twice as many ideas/strategies to implement to assist struggling learners. Co-teaching allows teachers to follow RTI-Response to Intervention and respond quickly when implementing interventions. For example, when there is a group of struggling students who are not understanding long digit division, the co-teachers can follow the teach one/one assist model. The assisting teacher can then remediate the struggling learners as the other teacher continues with whole group instruction. With two teachers in the classroom, the teacher-to student ratio increases which allows the students to receive additional support. According to IDEA, students should be in their least restrictive environment. For many students with learning disabilities, their LRE is in the general education setting. When a school follows an inclusion model, the special education teacher is co-teach with the general education teacher. This allows the students with learning disabilities to be with their peers while still receiving additional support when needed. </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Shape 6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This quote is from a case study which measured the Effects of Co-Teaching in the Math 8 Classroom. According to the study, 16 out of the 23 students improved their grades throughout the quarter. After the co-teaching unit, the teachers had the students take a survey where they found" 60% of the students felt like co-teaching helped them to improve and 78% of the students </a:t>
            </a:r>
          </a:p>
          <a:p>
            <a:pPr lvl="0" rtl="0">
              <a:buNone/>
            </a:pPr>
            <a:r>
              <a:rPr lang="en"/>
              <a:t>responded that they prefer to have two teachers in the classroom" (Davila).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As mentioned in the videos we watched, if two co-teachers have different classroom management/routines in an inclusion setting it can become difficult agreeing on a classroom management style. It can also be extremely difficult for teachers to coordinate schedules to co-plan and co-assess together. For example, special education teachers often have to co-teach with several teachers and grade levels throughout the school day allowing minimal planning time. When this happens, it can become very difficult to to coordinate schedules and follow all three characteristics of co-teaching. In teaching it is imperative for you to be able to communicate effectively with all communication styles. However, co-teaching can also be negative if two co-teachers have a personality clash and are unable to communicate effectively with one another.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7" name="Shape 6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*Read slide*</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3" name="Shape 6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*Read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381000" y="4056001"/>
            <a:ext cx="2835275" cy="803275"/>
          </a:xfrm>
          <a:custGeom>
            <a:avLst/>
            <a:gdLst/>
            <a:ahLst/>
            <a:cxnLst/>
            <a:rect l="0" t="0" r="0" b="0"/>
            <a:pathLst>
              <a:path w="3572" h="1012" extrusionOk="0">
                <a:moveTo>
                  <a:pt x="1427" y="303"/>
                </a:moveTo>
                <a:lnTo>
                  <a:pt x="1427" y="303"/>
                </a:lnTo>
                <a:lnTo>
                  <a:pt x="1427" y="0"/>
                </a:lnTo>
                <a:lnTo>
                  <a:pt x="0" y="0"/>
                </a:lnTo>
                <a:lnTo>
                  <a:pt x="0" y="594"/>
                </a:lnTo>
                <a:lnTo>
                  <a:pt x="0" y="594"/>
                </a:lnTo>
                <a:lnTo>
                  <a:pt x="0" y="615"/>
                </a:lnTo>
                <a:lnTo>
                  <a:pt x="1" y="636"/>
                </a:lnTo>
                <a:lnTo>
                  <a:pt x="5" y="658"/>
                </a:lnTo>
                <a:lnTo>
                  <a:pt x="10" y="679"/>
                </a:lnTo>
                <a:lnTo>
                  <a:pt x="16" y="698"/>
                </a:lnTo>
                <a:lnTo>
                  <a:pt x="23" y="718"/>
                </a:lnTo>
                <a:lnTo>
                  <a:pt x="31" y="738"/>
                </a:lnTo>
                <a:lnTo>
                  <a:pt x="39" y="757"/>
                </a:lnTo>
                <a:lnTo>
                  <a:pt x="49" y="775"/>
                </a:lnTo>
                <a:lnTo>
                  <a:pt x="60" y="793"/>
                </a:lnTo>
                <a:lnTo>
                  <a:pt x="73" y="811"/>
                </a:lnTo>
                <a:lnTo>
                  <a:pt x="86" y="827"/>
                </a:lnTo>
                <a:lnTo>
                  <a:pt x="99" y="844"/>
                </a:lnTo>
                <a:lnTo>
                  <a:pt x="114" y="860"/>
                </a:lnTo>
                <a:lnTo>
                  <a:pt x="130" y="875"/>
                </a:lnTo>
                <a:lnTo>
                  <a:pt x="147" y="889"/>
                </a:lnTo>
                <a:lnTo>
                  <a:pt x="165" y="902"/>
                </a:lnTo>
                <a:lnTo>
                  <a:pt x="183" y="917"/>
                </a:lnTo>
                <a:lnTo>
                  <a:pt x="202" y="929"/>
                </a:lnTo>
                <a:lnTo>
                  <a:pt x="222" y="940"/>
                </a:lnTo>
                <a:lnTo>
                  <a:pt x="243" y="951"/>
                </a:lnTo>
                <a:lnTo>
                  <a:pt x="264" y="961"/>
                </a:lnTo>
                <a:lnTo>
                  <a:pt x="285" y="971"/>
                </a:lnTo>
                <a:lnTo>
                  <a:pt x="308" y="979"/>
                </a:lnTo>
                <a:lnTo>
                  <a:pt x="331" y="986"/>
                </a:lnTo>
                <a:lnTo>
                  <a:pt x="354" y="992"/>
                </a:lnTo>
                <a:lnTo>
                  <a:pt x="378" y="999"/>
                </a:lnTo>
                <a:lnTo>
                  <a:pt x="403" y="1004"/>
                </a:lnTo>
                <a:lnTo>
                  <a:pt x="427" y="1007"/>
                </a:lnTo>
                <a:lnTo>
                  <a:pt x="454" y="1010"/>
                </a:lnTo>
                <a:lnTo>
                  <a:pt x="478" y="1012"/>
                </a:lnTo>
                <a:lnTo>
                  <a:pt x="504" y="1012"/>
                </a:lnTo>
                <a:lnTo>
                  <a:pt x="3572" y="1012"/>
                </a:lnTo>
                <a:lnTo>
                  <a:pt x="3572" y="760"/>
                </a:lnTo>
                <a:lnTo>
                  <a:pt x="1882" y="760"/>
                </a:lnTo>
                <a:lnTo>
                  <a:pt x="1882" y="760"/>
                </a:lnTo>
                <a:lnTo>
                  <a:pt x="1859" y="759"/>
                </a:lnTo>
                <a:lnTo>
                  <a:pt x="1836" y="757"/>
                </a:lnTo>
                <a:lnTo>
                  <a:pt x="1814" y="754"/>
                </a:lnTo>
                <a:lnTo>
                  <a:pt x="1791" y="751"/>
                </a:lnTo>
                <a:lnTo>
                  <a:pt x="1768" y="746"/>
                </a:lnTo>
                <a:lnTo>
                  <a:pt x="1747" y="739"/>
                </a:lnTo>
                <a:lnTo>
                  <a:pt x="1725" y="733"/>
                </a:lnTo>
                <a:lnTo>
                  <a:pt x="1704" y="724"/>
                </a:lnTo>
                <a:lnTo>
                  <a:pt x="1685" y="715"/>
                </a:lnTo>
                <a:lnTo>
                  <a:pt x="1665" y="705"/>
                </a:lnTo>
                <a:lnTo>
                  <a:pt x="1645" y="693"/>
                </a:lnTo>
                <a:lnTo>
                  <a:pt x="1627" y="682"/>
                </a:lnTo>
                <a:lnTo>
                  <a:pt x="1609" y="669"/>
                </a:lnTo>
                <a:lnTo>
                  <a:pt x="1592" y="656"/>
                </a:lnTo>
                <a:lnTo>
                  <a:pt x="1575" y="641"/>
                </a:lnTo>
                <a:lnTo>
                  <a:pt x="1560" y="627"/>
                </a:lnTo>
                <a:lnTo>
                  <a:pt x="1544" y="610"/>
                </a:lnTo>
                <a:lnTo>
                  <a:pt x="1529" y="594"/>
                </a:lnTo>
                <a:lnTo>
                  <a:pt x="1516" y="576"/>
                </a:lnTo>
                <a:lnTo>
                  <a:pt x="1503" y="558"/>
                </a:lnTo>
                <a:lnTo>
                  <a:pt x="1492" y="540"/>
                </a:lnTo>
                <a:lnTo>
                  <a:pt x="1480" y="520"/>
                </a:lnTo>
                <a:lnTo>
                  <a:pt x="1471" y="501"/>
                </a:lnTo>
                <a:lnTo>
                  <a:pt x="1463" y="481"/>
                </a:lnTo>
                <a:lnTo>
                  <a:pt x="1454" y="460"/>
                </a:lnTo>
                <a:lnTo>
                  <a:pt x="1446" y="439"/>
                </a:lnTo>
                <a:lnTo>
                  <a:pt x="1440" y="418"/>
                </a:lnTo>
                <a:lnTo>
                  <a:pt x="1435" y="395"/>
                </a:lnTo>
                <a:lnTo>
                  <a:pt x="1432" y="372"/>
                </a:lnTo>
                <a:lnTo>
                  <a:pt x="1428" y="349"/>
                </a:lnTo>
                <a:lnTo>
                  <a:pt x="1427" y="326"/>
                </a:lnTo>
                <a:lnTo>
                  <a:pt x="1427" y="303"/>
                </a:lnTo>
                <a:lnTo>
                  <a:pt x="1427" y="303"/>
                </a:lnTo>
                <a:close/>
              </a:path>
            </a:pathLst>
          </a:custGeom>
          <a:solidFill>
            <a:schemeClr val="accent2"/>
          </a:solidFill>
          <a:ln>
            <a:noFill/>
          </a:ln>
        </p:spPr>
        <p:txBody>
          <a:bodyPr lIns="91425" tIns="45700" rIns="91425" bIns="45700" anchor="t" anchorCtr="0">
            <a:noAutofit/>
          </a:bodyPr>
          <a:lstStyle/>
          <a:p>
            <a:endParaRPr/>
          </a:p>
        </p:txBody>
      </p:sp>
      <p:sp>
        <p:nvSpPr>
          <p:cNvPr id="9" name="Shape 9"/>
          <p:cNvSpPr/>
          <p:nvPr/>
        </p:nvSpPr>
        <p:spPr>
          <a:xfrm>
            <a:off x="6781800" y="4659251"/>
            <a:ext cx="1903412" cy="736601"/>
          </a:xfrm>
          <a:custGeom>
            <a:avLst/>
            <a:gdLst/>
            <a:ahLst/>
            <a:cxnLst/>
            <a:rect l="0" t="0" r="0" b="0"/>
            <a:pathLst>
              <a:path w="2398" h="927" extrusionOk="0">
                <a:moveTo>
                  <a:pt x="971" y="708"/>
                </a:moveTo>
                <a:lnTo>
                  <a:pt x="971" y="708"/>
                </a:lnTo>
                <a:lnTo>
                  <a:pt x="971" y="927"/>
                </a:lnTo>
                <a:lnTo>
                  <a:pt x="2398" y="927"/>
                </a:lnTo>
                <a:lnTo>
                  <a:pt x="2398" y="418"/>
                </a:lnTo>
                <a:lnTo>
                  <a:pt x="2398" y="418"/>
                </a:lnTo>
                <a:lnTo>
                  <a:pt x="2398" y="395"/>
                </a:lnTo>
                <a:lnTo>
                  <a:pt x="2395" y="374"/>
                </a:lnTo>
                <a:lnTo>
                  <a:pt x="2392" y="354"/>
                </a:lnTo>
                <a:lnTo>
                  <a:pt x="2389" y="333"/>
                </a:lnTo>
                <a:lnTo>
                  <a:pt x="2382" y="313"/>
                </a:lnTo>
                <a:lnTo>
                  <a:pt x="2375" y="294"/>
                </a:lnTo>
                <a:lnTo>
                  <a:pt x="2367" y="274"/>
                </a:lnTo>
                <a:lnTo>
                  <a:pt x="2359" y="254"/>
                </a:lnTo>
                <a:lnTo>
                  <a:pt x="2348" y="236"/>
                </a:lnTo>
                <a:lnTo>
                  <a:pt x="2338" y="219"/>
                </a:lnTo>
                <a:lnTo>
                  <a:pt x="2325" y="201"/>
                </a:lnTo>
                <a:lnTo>
                  <a:pt x="2312" y="184"/>
                </a:lnTo>
                <a:lnTo>
                  <a:pt x="2299" y="168"/>
                </a:lnTo>
                <a:lnTo>
                  <a:pt x="2282" y="152"/>
                </a:lnTo>
                <a:lnTo>
                  <a:pt x="2268" y="137"/>
                </a:lnTo>
                <a:lnTo>
                  <a:pt x="2250" y="122"/>
                </a:lnTo>
                <a:lnTo>
                  <a:pt x="2233" y="108"/>
                </a:lnTo>
                <a:lnTo>
                  <a:pt x="2214" y="94"/>
                </a:lnTo>
                <a:lnTo>
                  <a:pt x="2196" y="83"/>
                </a:lnTo>
                <a:lnTo>
                  <a:pt x="2176" y="70"/>
                </a:lnTo>
                <a:lnTo>
                  <a:pt x="2155" y="60"/>
                </a:lnTo>
                <a:lnTo>
                  <a:pt x="2134" y="50"/>
                </a:lnTo>
                <a:lnTo>
                  <a:pt x="2113" y="41"/>
                </a:lnTo>
                <a:lnTo>
                  <a:pt x="2090" y="32"/>
                </a:lnTo>
                <a:lnTo>
                  <a:pt x="2067" y="24"/>
                </a:lnTo>
                <a:lnTo>
                  <a:pt x="2044" y="18"/>
                </a:lnTo>
                <a:lnTo>
                  <a:pt x="2020" y="13"/>
                </a:lnTo>
                <a:lnTo>
                  <a:pt x="1995" y="8"/>
                </a:lnTo>
                <a:lnTo>
                  <a:pt x="1971" y="5"/>
                </a:lnTo>
                <a:lnTo>
                  <a:pt x="1944" y="1"/>
                </a:lnTo>
                <a:lnTo>
                  <a:pt x="1920" y="0"/>
                </a:lnTo>
                <a:lnTo>
                  <a:pt x="1894" y="0"/>
                </a:lnTo>
                <a:lnTo>
                  <a:pt x="0" y="0"/>
                </a:lnTo>
                <a:lnTo>
                  <a:pt x="0" y="251"/>
                </a:lnTo>
                <a:lnTo>
                  <a:pt x="514" y="251"/>
                </a:lnTo>
                <a:lnTo>
                  <a:pt x="514" y="251"/>
                </a:lnTo>
                <a:lnTo>
                  <a:pt x="539" y="251"/>
                </a:lnTo>
                <a:lnTo>
                  <a:pt x="562" y="254"/>
                </a:lnTo>
                <a:lnTo>
                  <a:pt x="585" y="256"/>
                </a:lnTo>
                <a:lnTo>
                  <a:pt x="607" y="261"/>
                </a:lnTo>
                <a:lnTo>
                  <a:pt x="629" y="266"/>
                </a:lnTo>
                <a:lnTo>
                  <a:pt x="651" y="272"/>
                </a:lnTo>
                <a:lnTo>
                  <a:pt x="673" y="279"/>
                </a:lnTo>
                <a:lnTo>
                  <a:pt x="692" y="287"/>
                </a:lnTo>
                <a:lnTo>
                  <a:pt x="713" y="297"/>
                </a:lnTo>
                <a:lnTo>
                  <a:pt x="733" y="307"/>
                </a:lnTo>
                <a:lnTo>
                  <a:pt x="753" y="318"/>
                </a:lnTo>
                <a:lnTo>
                  <a:pt x="771" y="330"/>
                </a:lnTo>
                <a:lnTo>
                  <a:pt x="789" y="343"/>
                </a:lnTo>
                <a:lnTo>
                  <a:pt x="805" y="356"/>
                </a:lnTo>
                <a:lnTo>
                  <a:pt x="823" y="370"/>
                </a:lnTo>
                <a:lnTo>
                  <a:pt x="838" y="385"/>
                </a:lnTo>
                <a:lnTo>
                  <a:pt x="854" y="401"/>
                </a:lnTo>
                <a:lnTo>
                  <a:pt x="867" y="418"/>
                </a:lnTo>
                <a:lnTo>
                  <a:pt x="882" y="434"/>
                </a:lnTo>
                <a:lnTo>
                  <a:pt x="893" y="452"/>
                </a:lnTo>
                <a:lnTo>
                  <a:pt x="906" y="472"/>
                </a:lnTo>
                <a:lnTo>
                  <a:pt x="918" y="491"/>
                </a:lnTo>
                <a:lnTo>
                  <a:pt x="927" y="511"/>
                </a:lnTo>
                <a:lnTo>
                  <a:pt x="936" y="530"/>
                </a:lnTo>
                <a:lnTo>
                  <a:pt x="944" y="552"/>
                </a:lnTo>
                <a:lnTo>
                  <a:pt x="952" y="573"/>
                </a:lnTo>
                <a:lnTo>
                  <a:pt x="957" y="594"/>
                </a:lnTo>
                <a:lnTo>
                  <a:pt x="963" y="617"/>
                </a:lnTo>
                <a:lnTo>
                  <a:pt x="967" y="638"/>
                </a:lnTo>
                <a:lnTo>
                  <a:pt x="970" y="661"/>
                </a:lnTo>
                <a:lnTo>
                  <a:pt x="971" y="685"/>
                </a:lnTo>
                <a:lnTo>
                  <a:pt x="971" y="708"/>
                </a:lnTo>
                <a:lnTo>
                  <a:pt x="971" y="708"/>
                </a:lnTo>
                <a:close/>
              </a:path>
            </a:pathLst>
          </a:custGeom>
          <a:solidFill>
            <a:schemeClr val="accent4"/>
          </a:solidFill>
          <a:ln>
            <a:noFill/>
          </a:ln>
        </p:spPr>
        <p:txBody>
          <a:bodyPr lIns="91425" tIns="45700" rIns="91425" bIns="45700" anchor="t" anchorCtr="0">
            <a:noAutofit/>
          </a:bodyPr>
          <a:lstStyle/>
          <a:p>
            <a:endParaRPr/>
          </a:p>
        </p:txBody>
      </p:sp>
      <p:sp>
        <p:nvSpPr>
          <p:cNvPr id="10" name="Shape 10"/>
          <p:cNvSpPr/>
          <p:nvPr/>
        </p:nvSpPr>
        <p:spPr>
          <a:xfrm>
            <a:off x="381000" y="0"/>
            <a:ext cx="1136699" cy="3962399"/>
          </a:xfrm>
          <a:prstGeom prst="rect">
            <a:avLst/>
          </a:prstGeom>
          <a:solidFill>
            <a:schemeClr val="accent3"/>
          </a:solidFill>
          <a:ln>
            <a:noFill/>
          </a:ln>
        </p:spPr>
        <p:txBody>
          <a:bodyPr lIns="91425" tIns="45700" rIns="91425" bIns="45700" anchor="t" anchorCtr="0">
            <a:noAutofit/>
          </a:bodyPr>
          <a:lstStyle/>
          <a:p>
            <a:endParaRPr/>
          </a:p>
        </p:txBody>
      </p:sp>
      <p:sp>
        <p:nvSpPr>
          <p:cNvPr id="11" name="Shape 11"/>
          <p:cNvSpPr/>
          <p:nvPr/>
        </p:nvSpPr>
        <p:spPr>
          <a:xfrm>
            <a:off x="3268663" y="4659251"/>
            <a:ext cx="1700099" cy="200099"/>
          </a:xfrm>
          <a:prstGeom prst="rect">
            <a:avLst/>
          </a:prstGeom>
          <a:solidFill>
            <a:schemeClr val="accent3"/>
          </a:solidFill>
          <a:ln>
            <a:noFill/>
          </a:ln>
        </p:spPr>
        <p:txBody>
          <a:bodyPr lIns="91425" tIns="45700" rIns="91425" bIns="45700" anchor="t" anchorCtr="0">
            <a:noAutofit/>
          </a:bodyPr>
          <a:lstStyle/>
          <a:p>
            <a:endParaRPr/>
          </a:p>
        </p:txBody>
      </p:sp>
      <p:sp>
        <p:nvSpPr>
          <p:cNvPr id="12" name="Shape 12"/>
          <p:cNvSpPr/>
          <p:nvPr/>
        </p:nvSpPr>
        <p:spPr>
          <a:xfrm>
            <a:off x="5021262" y="4659251"/>
            <a:ext cx="1684199" cy="200099"/>
          </a:xfrm>
          <a:prstGeom prst="rect">
            <a:avLst/>
          </a:prstGeom>
          <a:solidFill>
            <a:schemeClr val="lt2"/>
          </a:solidFill>
          <a:ln>
            <a:noFill/>
          </a:ln>
        </p:spPr>
        <p:txBody>
          <a:bodyPr lIns="91425" tIns="45700" rIns="91425" bIns="45700" anchor="t" anchorCtr="0">
            <a:noAutofit/>
          </a:bodyPr>
          <a:lstStyle/>
          <a:p>
            <a:endParaRPr/>
          </a:p>
        </p:txBody>
      </p:sp>
      <p:sp>
        <p:nvSpPr>
          <p:cNvPr id="13" name="Shape 13"/>
          <p:cNvSpPr/>
          <p:nvPr/>
        </p:nvSpPr>
        <p:spPr>
          <a:xfrm>
            <a:off x="7546975" y="5449826"/>
            <a:ext cx="1139824" cy="1409700"/>
          </a:xfrm>
          <a:custGeom>
            <a:avLst/>
            <a:gdLst/>
            <a:ahLst/>
            <a:cxnLst/>
            <a:rect l="0" t="0" r="0" b="0"/>
            <a:pathLst>
              <a:path w="1437" h="1776" extrusionOk="0">
                <a:moveTo>
                  <a:pt x="1435" y="1776"/>
                </a:moveTo>
                <a:lnTo>
                  <a:pt x="0" y="1776"/>
                </a:lnTo>
                <a:lnTo>
                  <a:pt x="2" y="0"/>
                </a:lnTo>
                <a:lnTo>
                  <a:pt x="1437" y="0"/>
                </a:lnTo>
                <a:lnTo>
                  <a:pt x="1435" y="1776"/>
                </a:lnTo>
                <a:close/>
              </a:path>
            </a:pathLst>
          </a:custGeom>
          <a:solidFill>
            <a:schemeClr val="lt2"/>
          </a:solidFill>
          <a:ln>
            <a:noFill/>
          </a:ln>
        </p:spPr>
        <p:txBody>
          <a:bodyPr lIns="91425" tIns="45700" rIns="91425" bIns="45700" anchor="t" anchorCtr="0">
            <a:noAutofit/>
          </a:bodyPr>
          <a:lstStyle/>
          <a:p>
            <a:endParaRPr/>
          </a:p>
        </p:txBody>
      </p:sp>
      <p:sp>
        <p:nvSpPr>
          <p:cNvPr id="14" name="Shape 14"/>
          <p:cNvSpPr txBox="1">
            <a:spLocks noGrp="1"/>
          </p:cNvSpPr>
          <p:nvPr>
            <p:ph type="ctrTitle"/>
          </p:nvPr>
        </p:nvSpPr>
        <p:spPr>
          <a:xfrm>
            <a:off x="2220060" y="2916233"/>
            <a:ext cx="4710000" cy="1650599"/>
          </a:xfrm>
          <a:prstGeom prst="rect">
            <a:avLst/>
          </a:prstGeom>
          <a:noFill/>
          <a:ln>
            <a:noFill/>
          </a:ln>
        </p:spPr>
        <p:txBody>
          <a:bodyPr lIns="91425" tIns="91425" rIns="91425" bIns="91425" anchor="b" anchorCtr="0"/>
          <a:lstStyle>
            <a:lvl1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1pPr>
            <a:lvl2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2pPr>
            <a:lvl3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3pPr>
            <a:lvl4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4pPr>
            <a:lvl5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5pPr>
            <a:lvl6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6pPr>
            <a:lvl7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7pPr>
            <a:lvl8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8pPr>
            <a:lvl9pPr marL="0" indent="304800" algn="ctr" rtl="0">
              <a:spcBef>
                <a:spcPts val="0"/>
              </a:spcBef>
              <a:buClr>
                <a:schemeClr val="accent1"/>
              </a:buClr>
              <a:buSzPct val="100000"/>
              <a:buFont typeface="Arial"/>
              <a:buNone/>
              <a:defRPr sz="4800" b="1" i="0" u="none" strike="noStrike" cap="none" baseline="0">
                <a:solidFill>
                  <a:schemeClr val="accent1"/>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2220060" y="4974907"/>
            <a:ext cx="4710000" cy="884999"/>
          </a:xfrm>
          <a:prstGeom prst="rect">
            <a:avLst/>
          </a:prstGeom>
          <a:noFill/>
          <a:ln>
            <a:noFill/>
          </a:ln>
        </p:spPr>
        <p:txBody>
          <a:bodyPr lIns="91425" tIns="91425" rIns="91425" bIns="91425" anchor="t" anchorCtr="0"/>
          <a:lstStyle>
            <a:lvl1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1pPr>
            <a:lvl2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2pPr>
            <a:lvl3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3pPr>
            <a:lvl4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4pPr>
            <a:lvl5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5pPr>
            <a:lvl6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6pPr>
            <a:lvl7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7pPr>
            <a:lvl8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8pPr>
            <a:lvl9pPr marL="0" indent="152400" algn="ctr" rtl="0">
              <a:spcBef>
                <a:spcPts val="0"/>
              </a:spcBef>
              <a:buClr>
                <a:schemeClr val="lt2"/>
              </a:buClr>
              <a:buSzPct val="100000"/>
              <a:buFont typeface="Arial"/>
              <a:buNone/>
              <a:defRPr sz="2400" b="0" i="0" u="none" strike="noStrike" cap="none" baseline="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17" name="Shape 17"/>
          <p:cNvSpPr/>
          <p:nvPr/>
        </p:nvSpPr>
        <p:spPr>
          <a:xfrm>
            <a:off x="152401" y="1371600"/>
            <a:ext cx="2208212" cy="3182937"/>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endParaRPr/>
          </a:p>
        </p:txBody>
      </p:sp>
      <p:sp>
        <p:nvSpPr>
          <p:cNvPr id="18" name="Shape 18"/>
          <p:cNvSpPr/>
          <p:nvPr/>
        </p:nvSpPr>
        <p:spPr>
          <a:xfrm>
            <a:off x="152401" y="4641850"/>
            <a:ext cx="498599" cy="2216099"/>
          </a:xfrm>
          <a:prstGeom prst="rect">
            <a:avLst/>
          </a:prstGeom>
          <a:solidFill>
            <a:schemeClr val="accent3"/>
          </a:solidFill>
          <a:ln>
            <a:noFill/>
          </a:ln>
        </p:spPr>
        <p:txBody>
          <a:bodyPr lIns="91425" tIns="45700" rIns="91425" bIns="45700" anchor="t" anchorCtr="0">
            <a:noAutofit/>
          </a:bodyPr>
          <a:lstStyle/>
          <a:p>
            <a:endParaRPr/>
          </a:p>
        </p:txBody>
      </p:sp>
      <p:sp>
        <p:nvSpPr>
          <p:cNvPr id="19" name="Shape 19"/>
          <p:cNvSpPr/>
          <p:nvPr/>
        </p:nvSpPr>
        <p:spPr>
          <a:xfrm>
            <a:off x="2413000" y="1371600"/>
            <a:ext cx="2432099" cy="207900"/>
          </a:xfrm>
          <a:prstGeom prst="rect">
            <a:avLst/>
          </a:prstGeom>
          <a:solidFill>
            <a:schemeClr val="accent3"/>
          </a:solidFill>
          <a:ln>
            <a:noFill/>
          </a:ln>
        </p:spPr>
        <p:txBody>
          <a:bodyPr lIns="91425" tIns="45700" rIns="91425" bIns="45700" anchor="t" anchorCtr="0">
            <a:noAutofit/>
          </a:bodyPr>
          <a:lstStyle/>
          <a:p>
            <a:endParaRPr/>
          </a:p>
        </p:txBody>
      </p:sp>
      <p:sp>
        <p:nvSpPr>
          <p:cNvPr id="20" name="Shape 20"/>
          <p:cNvSpPr/>
          <p:nvPr/>
        </p:nvSpPr>
        <p:spPr>
          <a:xfrm>
            <a:off x="4911726" y="1371600"/>
            <a:ext cx="1965299" cy="207900"/>
          </a:xfrm>
          <a:prstGeom prst="rect">
            <a:avLst/>
          </a:prstGeom>
          <a:solidFill>
            <a:srgbClr val="E3BC6D"/>
          </a:solidFill>
          <a:ln>
            <a:noFill/>
          </a:ln>
        </p:spPr>
        <p:txBody>
          <a:bodyPr lIns="91425" tIns="45700" rIns="91425" bIns="45700" anchor="t" anchorCtr="0">
            <a:noAutofit/>
          </a:bodyPr>
          <a:lstStyle/>
          <a:p>
            <a:endParaRPr/>
          </a:p>
        </p:txBody>
      </p:sp>
      <p:sp>
        <p:nvSpPr>
          <p:cNvPr id="21" name="Shape 21"/>
          <p:cNvSpPr/>
          <p:nvPr/>
        </p:nvSpPr>
        <p:spPr>
          <a:xfrm>
            <a:off x="6943725" y="1371600"/>
            <a:ext cx="2200199" cy="207900"/>
          </a:xfrm>
          <a:prstGeom prst="rect">
            <a:avLst/>
          </a:prstGeom>
          <a:solidFill>
            <a:schemeClr val="accent4"/>
          </a:solidFill>
          <a:ln>
            <a:noFill/>
          </a:ln>
        </p:spPr>
        <p:txBody>
          <a:bodyPr lIns="91425" tIns="45700" rIns="91425" bIns="45700" anchor="t" anchorCtr="0">
            <a:noAutofit/>
          </a:bodyPr>
          <a:lstStyle/>
          <a:p>
            <a:endParaRPr/>
          </a:p>
        </p:txBody>
      </p:sp>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4"/>
        <p:cNvGrpSpPr/>
        <p:nvPr/>
      </p:nvGrpSpPr>
      <p:grpSpPr>
        <a:xfrm>
          <a:off x="0" y="0"/>
          <a:ext cx="0" cy="0"/>
          <a:chOff x="0" y="0"/>
          <a:chExt cx="0" cy="0"/>
        </a:xfrm>
      </p:grpSpPr>
      <p:sp>
        <p:nvSpPr>
          <p:cNvPr id="25" name="Shape 25"/>
          <p:cNvSpPr/>
          <p:nvPr/>
        </p:nvSpPr>
        <p:spPr>
          <a:xfrm>
            <a:off x="152401" y="1371600"/>
            <a:ext cx="2208212" cy="3182937"/>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endParaRPr/>
          </a:p>
        </p:txBody>
      </p:sp>
      <p:sp>
        <p:nvSpPr>
          <p:cNvPr id="26" name="Shape 26"/>
          <p:cNvSpPr/>
          <p:nvPr/>
        </p:nvSpPr>
        <p:spPr>
          <a:xfrm>
            <a:off x="152401" y="4641850"/>
            <a:ext cx="498599" cy="2216099"/>
          </a:xfrm>
          <a:prstGeom prst="rect">
            <a:avLst/>
          </a:prstGeom>
          <a:solidFill>
            <a:schemeClr val="accent3"/>
          </a:solidFill>
          <a:ln>
            <a:noFill/>
          </a:ln>
        </p:spPr>
        <p:txBody>
          <a:bodyPr lIns="91425" tIns="45700" rIns="91425" bIns="45700" anchor="t" anchorCtr="0">
            <a:noAutofit/>
          </a:bodyPr>
          <a:lstStyle/>
          <a:p>
            <a:endParaRPr/>
          </a:p>
        </p:txBody>
      </p:sp>
      <p:sp>
        <p:nvSpPr>
          <p:cNvPr id="27" name="Shape 27"/>
          <p:cNvSpPr/>
          <p:nvPr/>
        </p:nvSpPr>
        <p:spPr>
          <a:xfrm>
            <a:off x="2413000" y="1371600"/>
            <a:ext cx="2432099" cy="207900"/>
          </a:xfrm>
          <a:prstGeom prst="rect">
            <a:avLst/>
          </a:prstGeom>
          <a:solidFill>
            <a:schemeClr val="accent3"/>
          </a:solidFill>
          <a:ln>
            <a:noFill/>
          </a:ln>
        </p:spPr>
        <p:txBody>
          <a:bodyPr lIns="91425" tIns="45700" rIns="91425" bIns="45700" anchor="t" anchorCtr="0">
            <a:noAutofit/>
          </a:bodyPr>
          <a:lstStyle/>
          <a:p>
            <a:endParaRPr/>
          </a:p>
        </p:txBody>
      </p:sp>
      <p:sp>
        <p:nvSpPr>
          <p:cNvPr id="28" name="Shape 28"/>
          <p:cNvSpPr/>
          <p:nvPr/>
        </p:nvSpPr>
        <p:spPr>
          <a:xfrm>
            <a:off x="4911726" y="1371600"/>
            <a:ext cx="1965299" cy="207900"/>
          </a:xfrm>
          <a:prstGeom prst="rect">
            <a:avLst/>
          </a:prstGeom>
          <a:solidFill>
            <a:srgbClr val="E3BC6D"/>
          </a:solidFill>
          <a:ln>
            <a:noFill/>
          </a:ln>
        </p:spPr>
        <p:txBody>
          <a:bodyPr lIns="91425" tIns="45700" rIns="91425" bIns="45700" anchor="t" anchorCtr="0">
            <a:noAutofit/>
          </a:bodyPr>
          <a:lstStyle/>
          <a:p>
            <a:endParaRPr/>
          </a:p>
        </p:txBody>
      </p:sp>
      <p:sp>
        <p:nvSpPr>
          <p:cNvPr id="29" name="Shape 29"/>
          <p:cNvSpPr/>
          <p:nvPr/>
        </p:nvSpPr>
        <p:spPr>
          <a:xfrm>
            <a:off x="6943725" y="1371600"/>
            <a:ext cx="2200199" cy="207900"/>
          </a:xfrm>
          <a:prstGeom prst="rect">
            <a:avLst/>
          </a:prstGeom>
          <a:solidFill>
            <a:schemeClr val="accent4"/>
          </a:solidFill>
          <a:ln>
            <a:noFill/>
          </a:ln>
        </p:spPr>
        <p:txBody>
          <a:bodyPr lIns="91425" tIns="45700" rIns="91425" bIns="45700" anchor="t" anchorCtr="0">
            <a:noAutofit/>
          </a:bodyPr>
          <a:lstStyle/>
          <a:p>
            <a:endParaRPr/>
          </a:p>
        </p:txBody>
      </p:sp>
      <p:sp>
        <p:nvSpPr>
          <p:cNvPr id="30" name="Shape 30"/>
          <p:cNvSpPr txBox="1">
            <a:spLocks noGrp="1"/>
          </p:cNvSpPr>
          <p:nvPr>
            <p:ph type="body" idx="1"/>
          </p:nvPr>
        </p:nvSpPr>
        <p:spPr>
          <a:xfrm>
            <a:off x="854948" y="1579562"/>
            <a:ext cx="3859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rtl="0">
              <a:defRPr>
                <a:solidFill>
                  <a:schemeClr val="lt2"/>
                </a:solidFill>
              </a:defRPr>
            </a:lvl2pPr>
            <a:lvl3pPr rtl="0">
              <a:defRPr>
                <a:solidFill>
                  <a:schemeClr val="lt2"/>
                </a:solidFill>
              </a:defRPr>
            </a:lvl3pPr>
            <a:lvl4pPr rtl="0">
              <a:defRPr>
                <a:solidFill>
                  <a:schemeClr val="lt2"/>
                </a:solidFill>
              </a:defRPr>
            </a:lvl4pPr>
            <a:lvl5pPr rtl="0">
              <a:defRPr sz="1800">
                <a:solidFill>
                  <a:schemeClr val="lt2"/>
                </a:solidFill>
              </a:defRPr>
            </a:lvl5pPr>
            <a:lvl6pPr rtl="0">
              <a:defRPr sz="1800">
                <a:solidFill>
                  <a:schemeClr val="lt2"/>
                </a:solidFill>
              </a:defRPr>
            </a:lvl6pPr>
            <a:lvl7pPr rtl="0">
              <a:defRPr sz="1800">
                <a:solidFill>
                  <a:schemeClr val="lt2"/>
                </a:solidFill>
              </a:defRPr>
            </a:lvl7pPr>
            <a:lvl8pPr rtl="0">
              <a:defRPr sz="1800">
                <a:solidFill>
                  <a:schemeClr val="lt2"/>
                </a:solidFill>
              </a:defRPr>
            </a:lvl8pPr>
            <a:lvl9pPr rtl="0">
              <a:defRPr sz="1800">
                <a:solidFill>
                  <a:schemeClr val="lt2"/>
                </a:solidFill>
              </a:defRPr>
            </a:lvl9pPr>
          </a:lstStyle>
          <a:p>
            <a:endParaRPr/>
          </a:p>
        </p:txBody>
      </p:sp>
      <p:sp>
        <p:nvSpPr>
          <p:cNvPr id="31" name="Shape 31"/>
          <p:cNvSpPr txBox="1">
            <a:spLocks noGrp="1"/>
          </p:cNvSpPr>
          <p:nvPr>
            <p:ph type="body" idx="2"/>
          </p:nvPr>
        </p:nvSpPr>
        <p:spPr>
          <a:xfrm>
            <a:off x="4827083" y="1579562"/>
            <a:ext cx="3859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rtl="0">
              <a:defRPr>
                <a:solidFill>
                  <a:schemeClr val="lt2"/>
                </a:solidFill>
              </a:defRPr>
            </a:lvl2pPr>
            <a:lvl3pPr rtl="0">
              <a:defRPr>
                <a:solidFill>
                  <a:schemeClr val="lt2"/>
                </a:solidFill>
              </a:defRPr>
            </a:lvl3pPr>
            <a:lvl4pPr rtl="0">
              <a:defRPr>
                <a:solidFill>
                  <a:schemeClr val="lt2"/>
                </a:solidFill>
              </a:defRPr>
            </a:lvl4pPr>
            <a:lvl5pPr rtl="0">
              <a:defRPr sz="1800">
                <a:solidFill>
                  <a:schemeClr val="lt2"/>
                </a:solidFill>
              </a:defRPr>
            </a:lvl5pPr>
            <a:lvl6pPr rtl="0">
              <a:defRPr sz="1800">
                <a:solidFill>
                  <a:schemeClr val="lt2"/>
                </a:solidFill>
              </a:defRPr>
            </a:lvl6pPr>
            <a:lvl7pPr rtl="0">
              <a:defRPr sz="1800">
                <a:solidFill>
                  <a:schemeClr val="lt2"/>
                </a:solidFill>
              </a:defRPr>
            </a:lvl7pPr>
            <a:lvl8pPr rtl="0">
              <a:defRPr sz="1800">
                <a:solidFill>
                  <a:schemeClr val="lt2"/>
                </a:solidFill>
              </a:defRPr>
            </a:lvl8pPr>
            <a:lvl9pPr rtl="0">
              <a:defRPr sz="1800">
                <a:solidFill>
                  <a:schemeClr val="lt2"/>
                </a:solidFill>
              </a:defRPr>
            </a:lvl9pPr>
          </a:lstStyle>
          <a:p>
            <a:endParaRPr/>
          </a:p>
        </p:txBody>
      </p:sp>
      <p:sp>
        <p:nvSpPr>
          <p:cNvPr id="32" name="Shape 32"/>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3"/>
        <p:cNvGrpSpPr/>
        <p:nvPr/>
      </p:nvGrpSpPr>
      <p:grpSpPr>
        <a:xfrm>
          <a:off x="0" y="0"/>
          <a:ext cx="0" cy="0"/>
          <a:chOff x="0" y="0"/>
          <a:chExt cx="0" cy="0"/>
        </a:xfrm>
      </p:grpSpPr>
      <p:sp>
        <p:nvSpPr>
          <p:cNvPr id="34" name="Shape 34"/>
          <p:cNvSpPr/>
          <p:nvPr/>
        </p:nvSpPr>
        <p:spPr>
          <a:xfrm>
            <a:off x="152401" y="1371600"/>
            <a:ext cx="2208212" cy="3182937"/>
          </a:xfrm>
          <a:custGeom>
            <a:avLst/>
            <a:gdLst/>
            <a:ahLst/>
            <a:cxnLst/>
            <a:rect l="0" t="0" r="0" b="0"/>
            <a:pathLst>
              <a:path w="2782" h="4010" extrusionOk="0">
                <a:moveTo>
                  <a:pt x="635" y="719"/>
                </a:moveTo>
                <a:lnTo>
                  <a:pt x="635" y="719"/>
                </a:lnTo>
                <a:lnTo>
                  <a:pt x="635" y="4010"/>
                </a:lnTo>
                <a:lnTo>
                  <a:pt x="0" y="4010"/>
                </a:lnTo>
                <a:lnTo>
                  <a:pt x="0" y="418"/>
                </a:lnTo>
                <a:lnTo>
                  <a:pt x="0" y="418"/>
                </a:lnTo>
                <a:lnTo>
                  <a:pt x="0" y="397"/>
                </a:lnTo>
                <a:lnTo>
                  <a:pt x="2" y="376"/>
                </a:lnTo>
                <a:lnTo>
                  <a:pt x="5" y="355"/>
                </a:lnTo>
                <a:lnTo>
                  <a:pt x="10" y="333"/>
                </a:lnTo>
                <a:lnTo>
                  <a:pt x="15" y="314"/>
                </a:lnTo>
                <a:lnTo>
                  <a:pt x="21" y="294"/>
                </a:lnTo>
                <a:lnTo>
                  <a:pt x="29" y="275"/>
                </a:lnTo>
                <a:lnTo>
                  <a:pt x="39" y="255"/>
                </a:lnTo>
                <a:lnTo>
                  <a:pt x="49" y="237"/>
                </a:lnTo>
                <a:lnTo>
                  <a:pt x="60" y="219"/>
                </a:lnTo>
                <a:lnTo>
                  <a:pt x="72" y="201"/>
                </a:lnTo>
                <a:lnTo>
                  <a:pt x="85" y="185"/>
                </a:lnTo>
                <a:lnTo>
                  <a:pt x="100" y="169"/>
                </a:lnTo>
                <a:lnTo>
                  <a:pt x="114" y="152"/>
                </a:lnTo>
                <a:lnTo>
                  <a:pt x="131" y="137"/>
                </a:lnTo>
                <a:lnTo>
                  <a:pt x="147" y="123"/>
                </a:lnTo>
                <a:lnTo>
                  <a:pt x="165" y="110"/>
                </a:lnTo>
                <a:lnTo>
                  <a:pt x="183" y="97"/>
                </a:lnTo>
                <a:lnTo>
                  <a:pt x="202" y="84"/>
                </a:lnTo>
                <a:lnTo>
                  <a:pt x="222" y="72"/>
                </a:lnTo>
                <a:lnTo>
                  <a:pt x="242" y="61"/>
                </a:lnTo>
                <a:lnTo>
                  <a:pt x="263" y="51"/>
                </a:lnTo>
                <a:lnTo>
                  <a:pt x="286" y="41"/>
                </a:lnTo>
                <a:lnTo>
                  <a:pt x="307" y="33"/>
                </a:lnTo>
                <a:lnTo>
                  <a:pt x="330" y="26"/>
                </a:lnTo>
                <a:lnTo>
                  <a:pt x="354" y="20"/>
                </a:lnTo>
                <a:lnTo>
                  <a:pt x="379" y="13"/>
                </a:lnTo>
                <a:lnTo>
                  <a:pt x="403" y="9"/>
                </a:lnTo>
                <a:lnTo>
                  <a:pt x="428" y="5"/>
                </a:lnTo>
                <a:lnTo>
                  <a:pt x="452" y="4"/>
                </a:lnTo>
                <a:lnTo>
                  <a:pt x="478" y="2"/>
                </a:lnTo>
                <a:lnTo>
                  <a:pt x="504" y="0"/>
                </a:lnTo>
                <a:lnTo>
                  <a:pt x="2782" y="0"/>
                </a:lnTo>
                <a:lnTo>
                  <a:pt x="2782" y="263"/>
                </a:lnTo>
                <a:lnTo>
                  <a:pt x="1092" y="263"/>
                </a:lnTo>
                <a:lnTo>
                  <a:pt x="1092" y="263"/>
                </a:lnTo>
                <a:lnTo>
                  <a:pt x="1069" y="263"/>
                </a:lnTo>
                <a:lnTo>
                  <a:pt x="1045" y="265"/>
                </a:lnTo>
                <a:lnTo>
                  <a:pt x="1022" y="268"/>
                </a:lnTo>
                <a:lnTo>
                  <a:pt x="1001" y="271"/>
                </a:lnTo>
                <a:lnTo>
                  <a:pt x="978" y="276"/>
                </a:lnTo>
                <a:lnTo>
                  <a:pt x="957" y="283"/>
                </a:lnTo>
                <a:lnTo>
                  <a:pt x="935" y="291"/>
                </a:lnTo>
                <a:lnTo>
                  <a:pt x="914" y="299"/>
                </a:lnTo>
                <a:lnTo>
                  <a:pt x="895" y="307"/>
                </a:lnTo>
                <a:lnTo>
                  <a:pt x="875" y="317"/>
                </a:lnTo>
                <a:lnTo>
                  <a:pt x="855" y="329"/>
                </a:lnTo>
                <a:lnTo>
                  <a:pt x="838" y="340"/>
                </a:lnTo>
                <a:lnTo>
                  <a:pt x="820" y="353"/>
                </a:lnTo>
                <a:lnTo>
                  <a:pt x="802" y="368"/>
                </a:lnTo>
                <a:lnTo>
                  <a:pt x="785" y="381"/>
                </a:lnTo>
                <a:lnTo>
                  <a:pt x="769" y="397"/>
                </a:lnTo>
                <a:lnTo>
                  <a:pt x="754" y="412"/>
                </a:lnTo>
                <a:lnTo>
                  <a:pt x="740" y="428"/>
                </a:lnTo>
                <a:lnTo>
                  <a:pt x="727" y="446"/>
                </a:lnTo>
                <a:lnTo>
                  <a:pt x="713" y="464"/>
                </a:lnTo>
                <a:lnTo>
                  <a:pt x="702" y="482"/>
                </a:lnTo>
                <a:lnTo>
                  <a:pt x="691" y="502"/>
                </a:lnTo>
                <a:lnTo>
                  <a:pt x="681" y="521"/>
                </a:lnTo>
                <a:lnTo>
                  <a:pt x="671" y="542"/>
                </a:lnTo>
                <a:lnTo>
                  <a:pt x="663" y="562"/>
                </a:lnTo>
                <a:lnTo>
                  <a:pt x="656" y="583"/>
                </a:lnTo>
                <a:lnTo>
                  <a:pt x="650" y="606"/>
                </a:lnTo>
                <a:lnTo>
                  <a:pt x="645" y="627"/>
                </a:lnTo>
                <a:lnTo>
                  <a:pt x="640" y="650"/>
                </a:lnTo>
                <a:lnTo>
                  <a:pt x="638" y="673"/>
                </a:lnTo>
                <a:lnTo>
                  <a:pt x="637" y="696"/>
                </a:lnTo>
                <a:lnTo>
                  <a:pt x="635" y="719"/>
                </a:lnTo>
                <a:lnTo>
                  <a:pt x="635" y="719"/>
                </a:lnTo>
                <a:close/>
              </a:path>
            </a:pathLst>
          </a:custGeom>
          <a:solidFill>
            <a:schemeClr val="lt2"/>
          </a:solidFill>
          <a:ln>
            <a:noFill/>
          </a:ln>
        </p:spPr>
        <p:txBody>
          <a:bodyPr lIns="91425" tIns="45700" rIns="91425" bIns="45700" anchor="t" anchorCtr="0">
            <a:noAutofit/>
          </a:bodyPr>
          <a:lstStyle/>
          <a:p>
            <a:endParaRPr/>
          </a:p>
        </p:txBody>
      </p:sp>
      <p:sp>
        <p:nvSpPr>
          <p:cNvPr id="35" name="Shape 35"/>
          <p:cNvSpPr/>
          <p:nvPr/>
        </p:nvSpPr>
        <p:spPr>
          <a:xfrm>
            <a:off x="152401" y="4641850"/>
            <a:ext cx="498599" cy="2216099"/>
          </a:xfrm>
          <a:prstGeom prst="rect">
            <a:avLst/>
          </a:prstGeom>
          <a:solidFill>
            <a:schemeClr val="accent3"/>
          </a:solidFill>
          <a:ln>
            <a:noFill/>
          </a:ln>
        </p:spPr>
        <p:txBody>
          <a:bodyPr lIns="91425" tIns="45700" rIns="91425" bIns="45700" anchor="t" anchorCtr="0">
            <a:noAutofit/>
          </a:bodyPr>
          <a:lstStyle/>
          <a:p>
            <a:endParaRPr/>
          </a:p>
        </p:txBody>
      </p:sp>
      <p:sp>
        <p:nvSpPr>
          <p:cNvPr id="36" name="Shape 36"/>
          <p:cNvSpPr/>
          <p:nvPr/>
        </p:nvSpPr>
        <p:spPr>
          <a:xfrm>
            <a:off x="2413000" y="1371600"/>
            <a:ext cx="2432099" cy="207900"/>
          </a:xfrm>
          <a:prstGeom prst="rect">
            <a:avLst/>
          </a:prstGeom>
          <a:solidFill>
            <a:schemeClr val="accent3"/>
          </a:solidFill>
          <a:ln>
            <a:noFill/>
          </a:ln>
        </p:spPr>
        <p:txBody>
          <a:bodyPr lIns="91425" tIns="45700" rIns="91425" bIns="45700" anchor="t" anchorCtr="0">
            <a:noAutofit/>
          </a:bodyPr>
          <a:lstStyle/>
          <a:p>
            <a:endParaRPr/>
          </a:p>
        </p:txBody>
      </p:sp>
      <p:sp>
        <p:nvSpPr>
          <p:cNvPr id="37" name="Shape 37"/>
          <p:cNvSpPr/>
          <p:nvPr/>
        </p:nvSpPr>
        <p:spPr>
          <a:xfrm>
            <a:off x="4911726" y="1371600"/>
            <a:ext cx="1965299" cy="207900"/>
          </a:xfrm>
          <a:prstGeom prst="rect">
            <a:avLst/>
          </a:prstGeom>
          <a:solidFill>
            <a:srgbClr val="E3BC6D"/>
          </a:solidFill>
          <a:ln>
            <a:noFill/>
          </a:ln>
        </p:spPr>
        <p:txBody>
          <a:bodyPr lIns="91425" tIns="45700" rIns="91425" bIns="45700" anchor="t" anchorCtr="0">
            <a:noAutofit/>
          </a:bodyPr>
          <a:lstStyle/>
          <a:p>
            <a:endParaRPr/>
          </a:p>
        </p:txBody>
      </p:sp>
      <p:sp>
        <p:nvSpPr>
          <p:cNvPr id="38" name="Shape 38"/>
          <p:cNvSpPr/>
          <p:nvPr/>
        </p:nvSpPr>
        <p:spPr>
          <a:xfrm>
            <a:off x="6943725" y="1371600"/>
            <a:ext cx="2200199" cy="207900"/>
          </a:xfrm>
          <a:prstGeom prst="rect">
            <a:avLst/>
          </a:prstGeom>
          <a:solidFill>
            <a:schemeClr val="accent4"/>
          </a:solidFill>
          <a:ln>
            <a:noFill/>
          </a:ln>
        </p:spPr>
        <p:txBody>
          <a:bodyPr lIns="91425" tIns="45700" rIns="91425" bIns="45700" anchor="t" anchorCtr="0">
            <a:noAutofit/>
          </a:bodyPr>
          <a:lstStyle/>
          <a:p>
            <a:endParaRPr/>
          </a:p>
        </p:txBody>
      </p:sp>
      <p:sp>
        <p:nvSpPr>
          <p:cNvPr id="39" name="Shape 39"/>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0"/>
        <p:cNvGrpSpPr/>
        <p:nvPr/>
      </p:nvGrpSpPr>
      <p:grpSpPr>
        <a:xfrm>
          <a:off x="0" y="0"/>
          <a:ext cx="0" cy="0"/>
          <a:chOff x="0" y="0"/>
          <a:chExt cx="0" cy="0"/>
        </a:xfrm>
      </p:grpSpPr>
      <p:sp>
        <p:nvSpPr>
          <p:cNvPr id="41" name="Shape 41"/>
          <p:cNvSpPr/>
          <p:nvPr/>
        </p:nvSpPr>
        <p:spPr>
          <a:xfrm rot="10800000" flipH="1">
            <a:off x="228600" y="5333978"/>
            <a:ext cx="2208225" cy="1527698"/>
          </a:xfrm>
          <a:custGeom>
            <a:avLst/>
            <a:gdLst/>
            <a:ahLst/>
            <a:cxnLst/>
            <a:rect l="0" t="0" r="0" b="0"/>
            <a:pathLst>
              <a:path w="10000" h="18832" extrusionOk="0">
                <a:moveTo>
                  <a:pt x="2283" y="11895"/>
                </a:moveTo>
                <a:lnTo>
                  <a:pt x="2283" y="11895"/>
                </a:lnTo>
                <a:cubicBezTo>
                  <a:pt x="2258" y="7997"/>
                  <a:pt x="2271" y="3898"/>
                  <a:pt x="2246" y="0"/>
                </a:cubicBezTo>
                <a:lnTo>
                  <a:pt x="37" y="98"/>
                </a:lnTo>
                <a:cubicBezTo>
                  <a:pt x="25" y="4986"/>
                  <a:pt x="12" y="9874"/>
                  <a:pt x="0" y="14762"/>
                </a:cubicBezTo>
                <a:lnTo>
                  <a:pt x="0" y="14762"/>
                </a:lnTo>
                <a:lnTo>
                  <a:pt x="0" y="14967"/>
                </a:lnTo>
                <a:cubicBezTo>
                  <a:pt x="2" y="15036"/>
                  <a:pt x="5" y="15104"/>
                  <a:pt x="7" y="15173"/>
                </a:cubicBezTo>
                <a:cubicBezTo>
                  <a:pt x="11" y="15241"/>
                  <a:pt x="14" y="15310"/>
                  <a:pt x="18" y="15378"/>
                </a:cubicBezTo>
                <a:cubicBezTo>
                  <a:pt x="24" y="15443"/>
                  <a:pt x="30" y="15509"/>
                  <a:pt x="36" y="15574"/>
                </a:cubicBezTo>
                <a:cubicBezTo>
                  <a:pt x="42" y="15642"/>
                  <a:pt x="48" y="15711"/>
                  <a:pt x="54" y="15779"/>
                </a:cubicBezTo>
                <a:cubicBezTo>
                  <a:pt x="61" y="15844"/>
                  <a:pt x="68" y="15910"/>
                  <a:pt x="75" y="15975"/>
                </a:cubicBezTo>
                <a:cubicBezTo>
                  <a:pt x="85" y="16037"/>
                  <a:pt x="94" y="16099"/>
                  <a:pt x="104" y="16161"/>
                </a:cubicBezTo>
                <a:cubicBezTo>
                  <a:pt x="116" y="16220"/>
                  <a:pt x="128" y="16278"/>
                  <a:pt x="140" y="16337"/>
                </a:cubicBezTo>
                <a:cubicBezTo>
                  <a:pt x="152" y="16402"/>
                  <a:pt x="164" y="16468"/>
                  <a:pt x="176" y="16533"/>
                </a:cubicBezTo>
                <a:cubicBezTo>
                  <a:pt x="189" y="16592"/>
                  <a:pt x="203" y="16650"/>
                  <a:pt x="216" y="16709"/>
                </a:cubicBezTo>
                <a:cubicBezTo>
                  <a:pt x="230" y="16761"/>
                  <a:pt x="245" y="16813"/>
                  <a:pt x="259" y="16865"/>
                </a:cubicBezTo>
                <a:cubicBezTo>
                  <a:pt x="275" y="16924"/>
                  <a:pt x="290" y="16982"/>
                  <a:pt x="306" y="17041"/>
                </a:cubicBezTo>
                <a:cubicBezTo>
                  <a:pt x="324" y="17097"/>
                  <a:pt x="341" y="17152"/>
                  <a:pt x="359" y="17208"/>
                </a:cubicBezTo>
                <a:cubicBezTo>
                  <a:pt x="376" y="17254"/>
                  <a:pt x="393" y="17299"/>
                  <a:pt x="410" y="17345"/>
                </a:cubicBezTo>
                <a:cubicBezTo>
                  <a:pt x="430" y="17400"/>
                  <a:pt x="451" y="17456"/>
                  <a:pt x="471" y="17511"/>
                </a:cubicBezTo>
                <a:cubicBezTo>
                  <a:pt x="490" y="17557"/>
                  <a:pt x="509" y="17602"/>
                  <a:pt x="528" y="17648"/>
                </a:cubicBezTo>
                <a:cubicBezTo>
                  <a:pt x="550" y="17690"/>
                  <a:pt x="571" y="17733"/>
                  <a:pt x="593" y="17775"/>
                </a:cubicBezTo>
                <a:cubicBezTo>
                  <a:pt x="615" y="17817"/>
                  <a:pt x="636" y="17860"/>
                  <a:pt x="658" y="17902"/>
                </a:cubicBezTo>
                <a:cubicBezTo>
                  <a:pt x="681" y="17945"/>
                  <a:pt x="703" y="17987"/>
                  <a:pt x="726" y="18030"/>
                </a:cubicBezTo>
                <a:lnTo>
                  <a:pt x="798" y="18147"/>
                </a:lnTo>
                <a:cubicBezTo>
                  <a:pt x="822" y="18180"/>
                  <a:pt x="846" y="18212"/>
                  <a:pt x="870" y="18245"/>
                </a:cubicBezTo>
                <a:lnTo>
                  <a:pt x="945" y="18353"/>
                </a:lnTo>
                <a:cubicBezTo>
                  <a:pt x="973" y="18379"/>
                  <a:pt x="1000" y="18405"/>
                  <a:pt x="1028" y="18431"/>
                </a:cubicBezTo>
                <a:cubicBezTo>
                  <a:pt x="1053" y="18457"/>
                  <a:pt x="1079" y="18483"/>
                  <a:pt x="1104" y="18509"/>
                </a:cubicBezTo>
                <a:lnTo>
                  <a:pt x="1186" y="18597"/>
                </a:lnTo>
                <a:lnTo>
                  <a:pt x="1272" y="18656"/>
                </a:lnTo>
                <a:cubicBezTo>
                  <a:pt x="1302" y="18672"/>
                  <a:pt x="1332" y="18689"/>
                  <a:pt x="1362" y="18705"/>
                </a:cubicBezTo>
                <a:cubicBezTo>
                  <a:pt x="1391" y="18721"/>
                  <a:pt x="1420" y="18738"/>
                  <a:pt x="1449" y="18754"/>
                </a:cubicBezTo>
                <a:cubicBezTo>
                  <a:pt x="1479" y="18770"/>
                  <a:pt x="1508" y="18787"/>
                  <a:pt x="1538" y="18803"/>
                </a:cubicBezTo>
                <a:lnTo>
                  <a:pt x="1625" y="18812"/>
                </a:lnTo>
                <a:cubicBezTo>
                  <a:pt x="1656" y="18819"/>
                  <a:pt x="1687" y="18825"/>
                  <a:pt x="1718" y="18832"/>
                </a:cubicBezTo>
                <a:lnTo>
                  <a:pt x="1812" y="18832"/>
                </a:lnTo>
                <a:lnTo>
                  <a:pt x="10000" y="18832"/>
                </a:lnTo>
                <a:lnTo>
                  <a:pt x="10000" y="16278"/>
                </a:lnTo>
                <a:lnTo>
                  <a:pt x="3925" y="16278"/>
                </a:lnTo>
                <a:lnTo>
                  <a:pt x="3925" y="16278"/>
                </a:lnTo>
                <a:lnTo>
                  <a:pt x="3843" y="16278"/>
                </a:lnTo>
                <a:cubicBezTo>
                  <a:pt x="3814" y="16272"/>
                  <a:pt x="3785" y="16265"/>
                  <a:pt x="3756" y="16259"/>
                </a:cubicBezTo>
                <a:lnTo>
                  <a:pt x="3674" y="16229"/>
                </a:lnTo>
                <a:cubicBezTo>
                  <a:pt x="3649" y="16219"/>
                  <a:pt x="3623" y="16210"/>
                  <a:pt x="3598" y="16200"/>
                </a:cubicBezTo>
                <a:cubicBezTo>
                  <a:pt x="3570" y="16184"/>
                  <a:pt x="3543" y="16167"/>
                  <a:pt x="3515" y="16151"/>
                </a:cubicBezTo>
                <a:lnTo>
                  <a:pt x="3440" y="16082"/>
                </a:lnTo>
                <a:lnTo>
                  <a:pt x="3361" y="16024"/>
                </a:lnTo>
                <a:cubicBezTo>
                  <a:pt x="3336" y="15998"/>
                  <a:pt x="3310" y="15972"/>
                  <a:pt x="3285" y="15946"/>
                </a:cubicBezTo>
                <a:lnTo>
                  <a:pt x="3217" y="15857"/>
                </a:lnTo>
                <a:cubicBezTo>
                  <a:pt x="3193" y="15828"/>
                  <a:pt x="3169" y="15798"/>
                  <a:pt x="3145" y="15769"/>
                </a:cubicBezTo>
                <a:lnTo>
                  <a:pt x="3073" y="15652"/>
                </a:lnTo>
                <a:cubicBezTo>
                  <a:pt x="3053" y="15616"/>
                  <a:pt x="3032" y="15580"/>
                  <a:pt x="3012" y="15544"/>
                </a:cubicBezTo>
                <a:cubicBezTo>
                  <a:pt x="2991" y="15505"/>
                  <a:pt x="2969" y="15466"/>
                  <a:pt x="2948" y="15427"/>
                </a:cubicBezTo>
                <a:cubicBezTo>
                  <a:pt x="2926" y="15385"/>
                  <a:pt x="2905" y="15342"/>
                  <a:pt x="2883" y="15300"/>
                </a:cubicBezTo>
                <a:cubicBezTo>
                  <a:pt x="2863" y="15254"/>
                  <a:pt x="2842" y="15209"/>
                  <a:pt x="2822" y="15163"/>
                </a:cubicBezTo>
                <a:cubicBezTo>
                  <a:pt x="2803" y="15114"/>
                  <a:pt x="2783" y="15065"/>
                  <a:pt x="2764" y="15016"/>
                </a:cubicBezTo>
                <a:lnTo>
                  <a:pt x="2710" y="14869"/>
                </a:lnTo>
                <a:cubicBezTo>
                  <a:pt x="2693" y="14817"/>
                  <a:pt x="2677" y="14765"/>
                  <a:pt x="2660" y="14713"/>
                </a:cubicBezTo>
                <a:cubicBezTo>
                  <a:pt x="2644" y="14657"/>
                  <a:pt x="2629" y="14602"/>
                  <a:pt x="2613" y="14546"/>
                </a:cubicBezTo>
                <a:cubicBezTo>
                  <a:pt x="2596" y="14491"/>
                  <a:pt x="2580" y="14435"/>
                  <a:pt x="2563" y="14380"/>
                </a:cubicBezTo>
                <a:cubicBezTo>
                  <a:pt x="2550" y="14321"/>
                  <a:pt x="2536" y="14263"/>
                  <a:pt x="2523" y="14204"/>
                </a:cubicBezTo>
                <a:cubicBezTo>
                  <a:pt x="2510" y="14139"/>
                  <a:pt x="2497" y="14073"/>
                  <a:pt x="2484" y="14008"/>
                </a:cubicBezTo>
                <a:cubicBezTo>
                  <a:pt x="2472" y="13943"/>
                  <a:pt x="2460" y="13877"/>
                  <a:pt x="2448" y="13812"/>
                </a:cubicBezTo>
                <a:cubicBezTo>
                  <a:pt x="2436" y="13750"/>
                  <a:pt x="2424" y="13689"/>
                  <a:pt x="2412" y="13627"/>
                </a:cubicBezTo>
                <a:cubicBezTo>
                  <a:pt x="2402" y="13562"/>
                  <a:pt x="2393" y="13496"/>
                  <a:pt x="2383" y="13431"/>
                </a:cubicBezTo>
                <a:cubicBezTo>
                  <a:pt x="2375" y="13362"/>
                  <a:pt x="2366" y="13294"/>
                  <a:pt x="2358" y="13225"/>
                </a:cubicBezTo>
                <a:cubicBezTo>
                  <a:pt x="2351" y="13157"/>
                  <a:pt x="2343" y="13088"/>
                  <a:pt x="2336" y="13020"/>
                </a:cubicBezTo>
                <a:lnTo>
                  <a:pt x="2318" y="12795"/>
                </a:lnTo>
                <a:cubicBezTo>
                  <a:pt x="2312" y="12726"/>
                  <a:pt x="2307" y="12658"/>
                  <a:pt x="2301" y="12589"/>
                </a:cubicBezTo>
                <a:cubicBezTo>
                  <a:pt x="2298" y="12514"/>
                  <a:pt x="2296" y="12439"/>
                  <a:pt x="2293" y="12364"/>
                </a:cubicBezTo>
                <a:lnTo>
                  <a:pt x="2290" y="12139"/>
                </a:lnTo>
                <a:cubicBezTo>
                  <a:pt x="2288" y="12058"/>
                  <a:pt x="2285" y="11976"/>
                  <a:pt x="2283" y="11895"/>
                </a:cubicBezTo>
                <a:lnTo>
                  <a:pt x="2283" y="11895"/>
                </a:lnTo>
                <a:close/>
              </a:path>
            </a:pathLst>
          </a:custGeom>
          <a:solidFill>
            <a:schemeClr val="accent2"/>
          </a:solidFill>
          <a:ln>
            <a:noFill/>
          </a:ln>
        </p:spPr>
        <p:txBody>
          <a:bodyPr lIns="91425" tIns="45700" rIns="91425" bIns="45700" anchor="t" anchorCtr="0">
            <a:noAutofit/>
          </a:bodyPr>
          <a:lstStyle/>
          <a:p>
            <a:endParaRPr/>
          </a:p>
        </p:txBody>
      </p:sp>
      <p:sp>
        <p:nvSpPr>
          <p:cNvPr id="42" name="Shape 42"/>
          <p:cNvSpPr/>
          <p:nvPr/>
        </p:nvSpPr>
        <p:spPr>
          <a:xfrm>
            <a:off x="2497136" y="5334000"/>
            <a:ext cx="2432099" cy="207900"/>
          </a:xfrm>
          <a:prstGeom prst="rect">
            <a:avLst/>
          </a:prstGeom>
          <a:solidFill>
            <a:srgbClr val="BF8AC9"/>
          </a:solidFill>
          <a:ln>
            <a:noFill/>
          </a:ln>
        </p:spPr>
        <p:txBody>
          <a:bodyPr lIns="91425" tIns="45700" rIns="91425" bIns="45700" anchor="t" anchorCtr="0">
            <a:noAutofit/>
          </a:bodyPr>
          <a:lstStyle/>
          <a:p>
            <a:endParaRPr/>
          </a:p>
        </p:txBody>
      </p:sp>
      <p:sp>
        <p:nvSpPr>
          <p:cNvPr id="43" name="Shape 43"/>
          <p:cNvSpPr/>
          <p:nvPr/>
        </p:nvSpPr>
        <p:spPr>
          <a:xfrm>
            <a:off x="4995862" y="5334000"/>
            <a:ext cx="1965299" cy="207900"/>
          </a:xfrm>
          <a:prstGeom prst="rect">
            <a:avLst/>
          </a:prstGeom>
          <a:solidFill>
            <a:schemeClr val="lt2"/>
          </a:solidFill>
          <a:ln>
            <a:noFill/>
          </a:ln>
        </p:spPr>
        <p:txBody>
          <a:bodyPr lIns="91425" tIns="45700" rIns="91425" bIns="45700" anchor="t" anchorCtr="0">
            <a:noAutofit/>
          </a:bodyPr>
          <a:lstStyle/>
          <a:p>
            <a:endParaRPr/>
          </a:p>
        </p:txBody>
      </p:sp>
      <p:sp>
        <p:nvSpPr>
          <p:cNvPr id="44" name="Shape 44"/>
          <p:cNvSpPr/>
          <p:nvPr/>
        </p:nvSpPr>
        <p:spPr>
          <a:xfrm>
            <a:off x="7010400" y="5334000"/>
            <a:ext cx="2133599" cy="207900"/>
          </a:xfrm>
          <a:prstGeom prst="rect">
            <a:avLst/>
          </a:prstGeom>
          <a:solidFill>
            <a:srgbClr val="BB4C4B"/>
          </a:solidFill>
          <a:ln>
            <a:noFill/>
          </a:ln>
        </p:spPr>
        <p:txBody>
          <a:bodyPr lIns="91425" tIns="45700" rIns="91425" bIns="45700" anchor="t" anchorCtr="0">
            <a:noAutofit/>
          </a:bodyPr>
          <a:lstStyle/>
          <a:p>
            <a:endParaRPr/>
          </a:p>
        </p:txBody>
      </p:sp>
      <p:sp>
        <p:nvSpPr>
          <p:cNvPr id="45" name="Shape 45"/>
          <p:cNvSpPr txBox="1">
            <a:spLocks noGrp="1"/>
          </p:cNvSpPr>
          <p:nvPr>
            <p:ph type="body" idx="1"/>
          </p:nvPr>
        </p:nvSpPr>
        <p:spPr>
          <a:xfrm>
            <a:off x="1020958" y="5875078"/>
            <a:ext cx="7813199" cy="692700"/>
          </a:xfrm>
          <a:prstGeom prst="rect">
            <a:avLst/>
          </a:prstGeom>
          <a:noFill/>
          <a:ln>
            <a:noFill/>
          </a:ln>
        </p:spPr>
        <p:txBody>
          <a:bodyPr lIns="91425" tIns="91425" rIns="91425" bIns="91425" anchor="t" anchorCtr="0"/>
          <a:lstStyle>
            <a:lvl1pPr marL="285750" indent="-285750" algn="r" rtl="0">
              <a:lnSpc>
                <a:spcPct val="100000"/>
              </a:lnSpc>
              <a:spcBef>
                <a:spcPts val="0"/>
              </a:spcBef>
              <a:spcAft>
                <a:spcPts val="0"/>
              </a:spcAft>
              <a:buClr>
                <a:schemeClr val="lt2"/>
              </a:buClr>
              <a:buSzPct val="166666"/>
              <a:buFont typeface="Arial"/>
              <a:buChar char="•"/>
              <a:defRPr sz="1800" b="1">
                <a:solidFill>
                  <a:schemeClr val="lt2"/>
                </a:solidFill>
              </a:defRPr>
            </a:lvl1pPr>
            <a:lvl2pPr marL="285750" indent="-285750" algn="r" rtl="0">
              <a:lnSpc>
                <a:spcPct val="100000"/>
              </a:lnSpc>
              <a:spcBef>
                <a:spcPts val="0"/>
              </a:spcBef>
              <a:spcAft>
                <a:spcPts val="0"/>
              </a:spcAft>
              <a:buClr>
                <a:schemeClr val="lt2"/>
              </a:buClr>
              <a:buSzPct val="100000"/>
              <a:buFont typeface="Courier New"/>
              <a:buChar char="o"/>
              <a:defRPr sz="1800" b="1">
                <a:solidFill>
                  <a:schemeClr val="lt2"/>
                </a:solidFill>
              </a:defRPr>
            </a:lvl2pPr>
            <a:lvl3pPr marL="285750" indent="-285750" algn="r" rtl="0">
              <a:lnSpc>
                <a:spcPct val="100000"/>
              </a:lnSpc>
              <a:spcBef>
                <a:spcPts val="0"/>
              </a:spcBef>
              <a:spcAft>
                <a:spcPts val="0"/>
              </a:spcAft>
              <a:buClr>
                <a:schemeClr val="lt2"/>
              </a:buClr>
              <a:buSzPct val="100000"/>
              <a:buFont typeface="Wingdings"/>
              <a:buChar char="§"/>
              <a:defRPr sz="1800" b="1">
                <a:solidFill>
                  <a:schemeClr val="lt2"/>
                </a:solidFill>
              </a:defRPr>
            </a:lvl3pPr>
            <a:lvl4pPr marL="285750" indent="-285750" algn="r" rtl="0">
              <a:lnSpc>
                <a:spcPct val="100000"/>
              </a:lnSpc>
              <a:spcBef>
                <a:spcPts val="0"/>
              </a:spcBef>
              <a:spcAft>
                <a:spcPts val="0"/>
              </a:spcAft>
              <a:buClr>
                <a:schemeClr val="lt2"/>
              </a:buClr>
              <a:buSzPct val="166666"/>
              <a:buFont typeface="Arial"/>
              <a:buChar char="•"/>
              <a:defRPr sz="1800" b="1">
                <a:solidFill>
                  <a:schemeClr val="lt2"/>
                </a:solidFill>
              </a:defRPr>
            </a:lvl4pPr>
            <a:lvl5pPr marL="285750" indent="-285750" algn="r" rtl="0">
              <a:lnSpc>
                <a:spcPct val="100000"/>
              </a:lnSpc>
              <a:spcBef>
                <a:spcPts val="0"/>
              </a:spcBef>
              <a:spcAft>
                <a:spcPts val="0"/>
              </a:spcAft>
              <a:buClr>
                <a:schemeClr val="lt2"/>
              </a:buClr>
              <a:buSzPct val="100000"/>
              <a:buFont typeface="Courier New"/>
              <a:buChar char="o"/>
              <a:defRPr sz="1800" b="1">
                <a:solidFill>
                  <a:schemeClr val="lt2"/>
                </a:solidFill>
              </a:defRPr>
            </a:lvl5pPr>
            <a:lvl6pPr marL="285750" indent="-285750" algn="r" rtl="0">
              <a:lnSpc>
                <a:spcPct val="100000"/>
              </a:lnSpc>
              <a:spcBef>
                <a:spcPts val="0"/>
              </a:spcBef>
              <a:spcAft>
                <a:spcPts val="0"/>
              </a:spcAft>
              <a:buClr>
                <a:schemeClr val="lt2"/>
              </a:buClr>
              <a:buSzPct val="100000"/>
              <a:buFont typeface="Wingdings"/>
              <a:buChar char="§"/>
              <a:defRPr sz="1800" b="1">
                <a:solidFill>
                  <a:schemeClr val="lt2"/>
                </a:solidFill>
              </a:defRPr>
            </a:lvl6pPr>
            <a:lvl7pPr marL="285750" indent="-285750" algn="r" rtl="0">
              <a:lnSpc>
                <a:spcPct val="100000"/>
              </a:lnSpc>
              <a:spcBef>
                <a:spcPts val="0"/>
              </a:spcBef>
              <a:spcAft>
                <a:spcPts val="0"/>
              </a:spcAft>
              <a:buClr>
                <a:schemeClr val="lt2"/>
              </a:buClr>
              <a:buSzPct val="166666"/>
              <a:buFont typeface="Arial"/>
              <a:buChar char="•"/>
              <a:defRPr sz="1800" b="1">
                <a:solidFill>
                  <a:schemeClr val="lt2"/>
                </a:solidFill>
              </a:defRPr>
            </a:lvl7pPr>
            <a:lvl8pPr marL="285750" indent="-285750" algn="r" rtl="0">
              <a:lnSpc>
                <a:spcPct val="100000"/>
              </a:lnSpc>
              <a:spcBef>
                <a:spcPts val="0"/>
              </a:spcBef>
              <a:spcAft>
                <a:spcPts val="0"/>
              </a:spcAft>
              <a:buClr>
                <a:schemeClr val="lt2"/>
              </a:buClr>
              <a:buSzPct val="100000"/>
              <a:buFont typeface="Courier New"/>
              <a:buChar char="o"/>
              <a:defRPr sz="1800" b="1">
                <a:solidFill>
                  <a:schemeClr val="lt2"/>
                </a:solidFill>
              </a:defRPr>
            </a:lvl8pPr>
            <a:lvl9pPr marL="285750" indent="-285750" algn="r" rtl="0">
              <a:lnSpc>
                <a:spcPct val="100000"/>
              </a:lnSpc>
              <a:spcBef>
                <a:spcPts val="0"/>
              </a:spcBef>
              <a:spcAft>
                <a:spcPts val="0"/>
              </a:spcAft>
              <a:buClr>
                <a:schemeClr val="lt2"/>
              </a:buClr>
              <a:buSzPct val="100000"/>
              <a:buFont typeface="Wingdings"/>
              <a:buChar char="§"/>
              <a:defRPr sz="1800" b="1">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Shape 47"/>
          <p:cNvSpPr/>
          <p:nvPr/>
        </p:nvSpPr>
        <p:spPr>
          <a:xfrm>
            <a:off x="2413000" y="0"/>
            <a:ext cx="2432099" cy="207900"/>
          </a:xfrm>
          <a:prstGeom prst="rect">
            <a:avLst/>
          </a:prstGeom>
          <a:solidFill>
            <a:schemeClr val="accent3"/>
          </a:solidFill>
          <a:ln>
            <a:noFill/>
          </a:ln>
        </p:spPr>
        <p:txBody>
          <a:bodyPr lIns="91425" tIns="45700" rIns="91425" bIns="45700" anchor="t" anchorCtr="0">
            <a:noAutofit/>
          </a:bodyPr>
          <a:lstStyle/>
          <a:p>
            <a:endParaRPr/>
          </a:p>
        </p:txBody>
      </p:sp>
      <p:sp>
        <p:nvSpPr>
          <p:cNvPr id="48" name="Shape 48"/>
          <p:cNvSpPr/>
          <p:nvPr/>
        </p:nvSpPr>
        <p:spPr>
          <a:xfrm>
            <a:off x="4911726" y="0"/>
            <a:ext cx="1965299" cy="207900"/>
          </a:xfrm>
          <a:prstGeom prst="rect">
            <a:avLst/>
          </a:prstGeom>
          <a:solidFill>
            <a:srgbClr val="E3BC6D"/>
          </a:solidFill>
          <a:ln>
            <a:noFill/>
          </a:ln>
        </p:spPr>
        <p:txBody>
          <a:bodyPr lIns="91425" tIns="45700" rIns="91425" bIns="45700" anchor="t" anchorCtr="0">
            <a:noAutofit/>
          </a:bodyPr>
          <a:lstStyle/>
          <a:p>
            <a:endParaRPr/>
          </a:p>
        </p:txBody>
      </p:sp>
      <p:sp>
        <p:nvSpPr>
          <p:cNvPr id="49" name="Shape 49"/>
          <p:cNvSpPr/>
          <p:nvPr/>
        </p:nvSpPr>
        <p:spPr>
          <a:xfrm>
            <a:off x="6943725" y="0"/>
            <a:ext cx="2200199" cy="207900"/>
          </a:xfrm>
          <a:prstGeom prst="rect">
            <a:avLst/>
          </a:prstGeom>
          <a:solidFill>
            <a:schemeClr val="accent4"/>
          </a:solidFill>
          <a:ln>
            <a:noFill/>
          </a:ln>
        </p:spPr>
        <p:txBody>
          <a:bodyPr lIns="91425" tIns="45700" rIns="91425" bIns="45700" anchor="t" anchorCtr="0">
            <a:noAutofit/>
          </a:bodyPr>
          <a:lstStyle/>
          <a:p>
            <a:endParaRPr/>
          </a:p>
        </p:txBody>
      </p:sp>
      <p:sp>
        <p:nvSpPr>
          <p:cNvPr id="50" name="Shape 50"/>
          <p:cNvSpPr/>
          <p:nvPr/>
        </p:nvSpPr>
        <p:spPr>
          <a:xfrm>
            <a:off x="0" y="0"/>
            <a:ext cx="2346300" cy="207900"/>
          </a:xfrm>
          <a:prstGeom prst="rect">
            <a:avLst/>
          </a:prstGeom>
          <a:solidFill>
            <a:srgbClr val="E3BC6D"/>
          </a:solidFill>
          <a:ln>
            <a:noFill/>
          </a:ln>
        </p:spPr>
        <p:txBody>
          <a:bodyPr lIns="91425" tIns="45700" rIns="91425" bIns="45700" anchor="t" anchorCtr="0">
            <a:noAutofit/>
          </a:bodyPr>
          <a:lstStyle/>
          <a:p>
            <a:endParaRPr/>
          </a:p>
        </p:txBody>
      </p:sp>
      <p:sp>
        <p:nvSpPr>
          <p:cNvPr id="51" name="Shape 51"/>
          <p:cNvSpPr/>
          <p:nvPr/>
        </p:nvSpPr>
        <p:spPr>
          <a:xfrm>
            <a:off x="0" y="6650036"/>
            <a:ext cx="2432099" cy="207900"/>
          </a:xfrm>
          <a:prstGeom prst="rect">
            <a:avLst/>
          </a:prstGeom>
          <a:solidFill>
            <a:srgbClr val="BF8AC9"/>
          </a:solidFill>
          <a:ln>
            <a:noFill/>
          </a:ln>
        </p:spPr>
        <p:txBody>
          <a:bodyPr lIns="91425" tIns="45700" rIns="91425" bIns="45700" anchor="t" anchorCtr="0">
            <a:noAutofit/>
          </a:bodyPr>
          <a:lstStyle/>
          <a:p>
            <a:endParaRPr/>
          </a:p>
        </p:txBody>
      </p:sp>
      <p:sp>
        <p:nvSpPr>
          <p:cNvPr id="52" name="Shape 52"/>
          <p:cNvSpPr/>
          <p:nvPr/>
        </p:nvSpPr>
        <p:spPr>
          <a:xfrm>
            <a:off x="2498725" y="6650036"/>
            <a:ext cx="1965299" cy="207900"/>
          </a:xfrm>
          <a:prstGeom prst="rect">
            <a:avLst/>
          </a:prstGeom>
          <a:solidFill>
            <a:schemeClr val="accent5"/>
          </a:solidFill>
          <a:ln>
            <a:noFill/>
          </a:ln>
        </p:spPr>
        <p:txBody>
          <a:bodyPr lIns="91425" tIns="45700" rIns="91425" bIns="45700" anchor="t" anchorCtr="0">
            <a:noAutofit/>
          </a:bodyPr>
          <a:lstStyle/>
          <a:p>
            <a:endParaRPr/>
          </a:p>
        </p:txBody>
      </p:sp>
      <p:sp>
        <p:nvSpPr>
          <p:cNvPr id="53" name="Shape 53"/>
          <p:cNvSpPr/>
          <p:nvPr/>
        </p:nvSpPr>
        <p:spPr>
          <a:xfrm>
            <a:off x="4513262" y="6650036"/>
            <a:ext cx="4630799" cy="207900"/>
          </a:xfrm>
          <a:prstGeom prst="rect">
            <a:avLst/>
          </a:prstGeom>
          <a:solidFill>
            <a:schemeClr val="accent3"/>
          </a:solidFill>
          <a:ln>
            <a:noFill/>
          </a:ln>
        </p:spPr>
        <p:txBody>
          <a:bodyPr lIns="91425" tIns="45700" rIns="91425" bIns="45700" anchor="t"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1pPr>
            <a:lvl2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2pPr>
            <a:lvl3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3pPr>
            <a:lvl4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4pPr>
            <a:lvl5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5pPr>
            <a:lvl6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6pPr>
            <a:lvl7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7pPr>
            <a:lvl8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8pPr>
            <a:lvl9pPr marL="0" indent="228600" algn="l" rtl="0">
              <a:spcBef>
                <a:spcPts val="0"/>
              </a:spcBef>
              <a:buClr>
                <a:schemeClr val="accent1"/>
              </a:buClr>
              <a:buSzPct val="100000"/>
              <a:buFont typeface="Arial"/>
              <a:buNone/>
              <a:defRPr sz="3600" b="1" i="0" u="none" strike="noStrike" cap="none" baseline="0">
                <a:solidFill>
                  <a:schemeClr val="accen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2"/>
              </a:buClr>
              <a:buSzPct val="166666"/>
              <a:buFont typeface="Arial"/>
              <a:buChar char="•"/>
              <a:defRPr sz="3000" b="0" i="0" u="none" strike="noStrike" cap="none" baseline="0">
                <a:solidFill>
                  <a:schemeClr val="lt2"/>
                </a:solidFill>
                <a:latin typeface="Arial"/>
                <a:ea typeface="Arial"/>
                <a:cs typeface="Arial"/>
                <a:sym typeface="Arial"/>
              </a:defRPr>
            </a:lvl1pPr>
            <a:lvl2pPr marL="742950" indent="-285750" algn="l" rtl="0">
              <a:spcBef>
                <a:spcPts val="480"/>
              </a:spcBef>
              <a:buClr>
                <a:schemeClr val="lt2"/>
              </a:buClr>
              <a:buSzPct val="100000"/>
              <a:buFont typeface="Courier New"/>
              <a:buChar char="o"/>
              <a:defRPr sz="2400" b="0" i="0" u="none" strike="noStrike" cap="none" baseline="0">
                <a:solidFill>
                  <a:schemeClr val="lt2"/>
                </a:solidFill>
                <a:latin typeface="Arial"/>
                <a:ea typeface="Arial"/>
                <a:cs typeface="Arial"/>
                <a:sym typeface="Arial"/>
              </a:defRPr>
            </a:lvl2pPr>
            <a:lvl3pPr marL="1143000" indent="-228600" algn="l" rtl="0">
              <a:spcBef>
                <a:spcPts val="480"/>
              </a:spcBef>
              <a:buClr>
                <a:schemeClr val="lt2"/>
              </a:buClr>
              <a:buSzPct val="100000"/>
              <a:buFont typeface="Wingdings"/>
              <a:buChar char="§"/>
              <a:defRPr sz="2400" b="0" i="0" u="none" strike="noStrike" cap="none" baseline="0">
                <a:solidFill>
                  <a:schemeClr val="lt2"/>
                </a:solidFill>
                <a:latin typeface="Arial"/>
                <a:ea typeface="Arial"/>
                <a:cs typeface="Arial"/>
                <a:sym typeface="Arial"/>
              </a:defRPr>
            </a:lvl3pPr>
            <a:lvl4pPr marL="1600200" indent="-228600" algn="l" rtl="0">
              <a:spcBef>
                <a:spcPts val="360"/>
              </a:spcBef>
              <a:buClr>
                <a:schemeClr val="lt2"/>
              </a:buClr>
              <a:buSzPct val="166666"/>
              <a:buFont typeface="Arial"/>
              <a:buChar char="•"/>
              <a:defRPr sz="1800" b="0" i="0" u="none" strike="noStrike" cap="none" baseline="0">
                <a:solidFill>
                  <a:schemeClr val="lt2"/>
                </a:solidFill>
                <a:latin typeface="Arial"/>
                <a:ea typeface="Arial"/>
                <a:cs typeface="Arial"/>
                <a:sym typeface="Arial"/>
              </a:defRPr>
            </a:lvl4pPr>
            <a:lvl5pPr marL="2057400" indent="-228600" algn="l" rtl="0">
              <a:spcBef>
                <a:spcPts val="360"/>
              </a:spcBef>
              <a:buClr>
                <a:schemeClr val="lt2"/>
              </a:buClr>
              <a:buSzPct val="100000"/>
              <a:buFont typeface="Courier New"/>
              <a:buChar char="o"/>
              <a:defRPr sz="1800" b="0" i="0" u="none" strike="noStrike" cap="none" baseline="0">
                <a:solidFill>
                  <a:schemeClr val="lt2"/>
                </a:solidFill>
                <a:latin typeface="Arial"/>
                <a:ea typeface="Arial"/>
                <a:cs typeface="Arial"/>
                <a:sym typeface="Arial"/>
              </a:defRPr>
            </a:lvl5pPr>
            <a:lvl6pPr marL="2514600" indent="-228600" algn="l" rtl="0">
              <a:spcBef>
                <a:spcPts val="360"/>
              </a:spcBef>
              <a:buClr>
                <a:schemeClr val="lt2"/>
              </a:buClr>
              <a:buSzPct val="100000"/>
              <a:buFont typeface="Wingdings"/>
              <a:buChar char="§"/>
              <a:defRPr sz="1800" b="0" i="0" u="none" strike="noStrike" cap="none" baseline="0">
                <a:solidFill>
                  <a:schemeClr val="lt2"/>
                </a:solidFill>
                <a:latin typeface="Arial"/>
                <a:ea typeface="Arial"/>
                <a:cs typeface="Arial"/>
                <a:sym typeface="Arial"/>
              </a:defRPr>
            </a:lvl6pPr>
            <a:lvl7pPr marL="2971800" indent="-228600" algn="l" rtl="0">
              <a:spcBef>
                <a:spcPts val="360"/>
              </a:spcBef>
              <a:buClr>
                <a:schemeClr val="lt2"/>
              </a:buClr>
              <a:buSzPct val="166666"/>
              <a:buFont typeface="Arial"/>
              <a:buChar char="•"/>
              <a:defRPr sz="1800" b="0" i="0" u="none" strike="noStrike" cap="none" baseline="0">
                <a:solidFill>
                  <a:schemeClr val="lt2"/>
                </a:solidFill>
                <a:latin typeface="Arial"/>
                <a:ea typeface="Arial"/>
                <a:cs typeface="Arial"/>
                <a:sym typeface="Arial"/>
              </a:defRPr>
            </a:lvl7pPr>
            <a:lvl8pPr marL="3429000" indent="-228600" algn="l" rtl="0">
              <a:spcBef>
                <a:spcPts val="360"/>
              </a:spcBef>
              <a:buClr>
                <a:schemeClr val="lt2"/>
              </a:buClr>
              <a:buSzPct val="100000"/>
              <a:buFont typeface="Courier New"/>
              <a:buChar char="o"/>
              <a:defRPr sz="1800" b="0" i="0" u="none" strike="noStrike" cap="none" baseline="0">
                <a:solidFill>
                  <a:schemeClr val="lt2"/>
                </a:solidFill>
                <a:latin typeface="Arial"/>
                <a:ea typeface="Arial"/>
                <a:cs typeface="Arial"/>
                <a:sym typeface="Arial"/>
              </a:defRPr>
            </a:lvl8pPr>
            <a:lvl9pPr marL="3886200" indent="-228600" algn="l" rtl="0">
              <a:spcBef>
                <a:spcPts val="360"/>
              </a:spcBef>
              <a:buClr>
                <a:schemeClr val="lt2"/>
              </a:buClr>
              <a:buSzPct val="100000"/>
              <a:buFont typeface="Wingdings"/>
              <a:buChar char="§"/>
              <a:defRPr sz="1800" b="0" i="0" u="none" strike="noStrike" cap="none" baseline="0">
                <a:solidFill>
                  <a:schemeClr val="lt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youtube.com/v/LyvvTE6i9cA"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0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teachinginclusivemathcep842.weebly.com/"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log.mrmeyer.com/?p=84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youtube.com/v/3HTbqAoeHxw"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2.xml.rels><?xml version="1.0" encoding="UTF-8" standalone="yes"?>
<Relationships xmlns="http://schemas.openxmlformats.org/package/2006/relationships"><Relationship Id="rId3" Type="http://schemas.openxmlformats.org/officeDocument/2006/relationships/hyperlink" Target="http://youtube.com/v/rL54bfmZPzY" TargetMode="Externa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com/v/NsrC2UOAeW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youtube.com/v/_A-ZVCjfWf8" TargetMode="Externa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teachinginclusivemathcep842.weebly.com/" TargetMode="External"/><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mle.org/Publications/MiddleSchoolJournal/Articles/November2009/Article4/tabid/2083/Default.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eachinginclusivemathcep842.weebl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asycbm.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youtube.com/v/UpFObuRQzRI"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teachinginclusivemathcep842.weebly.c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youtube.com/v/F8CaQ1417JI"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youtube.com/v/bDvKnY0g6e4"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youtube.com/v/rfsx3DGpv5o"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youtube.com/v/tI6Cgx2GklY"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kn8faeuQjE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youtube.com/v/r5kxv69N-MY"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9.xml.rels><?xml version="1.0" encoding="UTF-8" standalone="yes"?>
<Relationships xmlns="http://schemas.openxmlformats.org/package/2006/relationships"><Relationship Id="rId3" Type="http://schemas.openxmlformats.org/officeDocument/2006/relationships/hyperlink" Target="http://youtube.com/v/xX90BsHCTyk"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bApuBiitL8Q"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0.xml.rels><?xml version="1.0" encoding="UTF-8" standalone="yes"?>
<Relationships xmlns="http://schemas.openxmlformats.org/package/2006/relationships"><Relationship Id="rId3" Type="http://schemas.openxmlformats.org/officeDocument/2006/relationships/hyperlink" Target="http://youtube.com/v/jY-rH4iz0UI"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ww.ideasforeducators.com/1/post/2012/02/scratch-off-review.html" TargetMode="External"/><Relationship Id="rId3" Type="http://schemas.openxmlformats.org/officeDocument/2006/relationships/hyperlink" Target="http://www.officedepot.com/a/products/395971/Post-it-Arrow-Flags-12-Assorted/?cm_cat=2000000361" TargetMode="External"/><Relationship Id="rId7" Type="http://schemas.openxmlformats.org/officeDocument/2006/relationships/hyperlink" Target="http://www.myscratchofflabels.com/square-rectangle-scratch-off-labels.html"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www.wikkistix.com/" TargetMode="External"/><Relationship Id="rId5" Type="http://schemas.openxmlformats.org/officeDocument/2006/relationships/hyperlink" Target="http://www.ktsinc.com/1101-1131.htm" TargetMode="External"/><Relationship Id="rId4" Type="http://schemas.openxmlformats.org/officeDocument/2006/relationships/hyperlink" Target="http://www.ideasforeducators.com/1/post/2012/03/frayer-model-masks.html"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2220060" y="2916233"/>
            <a:ext cx="4710000" cy="1650599"/>
          </a:xfrm>
          <a:prstGeom prst="rect">
            <a:avLst/>
          </a:prstGeom>
        </p:spPr>
        <p:txBody>
          <a:bodyPr lIns="91425" tIns="91425" rIns="91425" bIns="91425" anchor="b" anchorCtr="0">
            <a:noAutofit/>
          </a:bodyPr>
          <a:lstStyle/>
          <a:p>
            <a:pPr>
              <a:buNone/>
            </a:pPr>
            <a:r>
              <a:rPr lang="en"/>
              <a:t>Differentiating Math Instruction </a:t>
            </a:r>
          </a:p>
        </p:txBody>
      </p:sp>
      <p:sp>
        <p:nvSpPr>
          <p:cNvPr id="56" name="Shape 56"/>
          <p:cNvSpPr txBox="1">
            <a:spLocks noGrp="1"/>
          </p:cNvSpPr>
          <p:nvPr>
            <p:ph type="subTitle" idx="1"/>
          </p:nvPr>
        </p:nvSpPr>
        <p:spPr>
          <a:xfrm>
            <a:off x="222068" y="4974907"/>
            <a:ext cx="7091400" cy="1655400"/>
          </a:xfrm>
          <a:prstGeom prst="rect">
            <a:avLst/>
          </a:prstGeom>
        </p:spPr>
        <p:txBody>
          <a:bodyPr lIns="91425" tIns="91425" rIns="91425" bIns="91425" anchor="t" anchorCtr="0">
            <a:noAutofit/>
          </a:bodyPr>
          <a:lstStyle/>
          <a:p>
            <a:pPr lvl="0" rtl="0">
              <a:buNone/>
            </a:pPr>
            <a:r>
              <a:rPr lang="en"/>
              <a:t>Grades 4-6</a:t>
            </a:r>
          </a:p>
          <a:p>
            <a:pPr>
              <a:buNone/>
            </a:pPr>
            <a:r>
              <a:rPr lang="en">
                <a:solidFill>
                  <a:srgbClr val="B4A7D6"/>
                </a:solidFill>
              </a:rPr>
              <a:t>Sarah Squires, Amy (Fox) Usher, Sarah (Sparks) Bowen, &amp; Lauren Medley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-Adapt strategies to specific classroom</a:t>
            </a:r>
          </a:p>
          <a:p>
            <a:endParaRPr lang="en"/>
          </a:p>
          <a:p>
            <a:pPr lvl="0" rtl="0">
              <a:buNone/>
            </a:pPr>
            <a:r>
              <a:rPr lang="en"/>
              <a:t>-Which ones fit your own students' needs?</a:t>
            </a:r>
          </a:p>
          <a:p>
            <a:endParaRPr lang="en"/>
          </a:p>
          <a:p>
            <a:pPr lvl="0" rtl="0">
              <a:buNone/>
            </a:pPr>
            <a:r>
              <a:rPr lang="en"/>
              <a:t>-Turn and talk</a:t>
            </a:r>
          </a:p>
          <a:p>
            <a:endParaRPr lang="en"/>
          </a:p>
        </p:txBody>
      </p:sp>
      <p:sp>
        <p:nvSpPr>
          <p:cNvPr id="110" name="Shape 11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Differentiated Instruction Strategies Kit</a:t>
            </a:r>
          </a:p>
        </p:txBody>
      </p:sp>
      <p:sp>
        <p:nvSpPr>
          <p:cNvPr id="111" name="Shape 111"/>
          <p:cNvSpPr txBox="1"/>
          <p:nvPr/>
        </p:nvSpPr>
        <p:spPr>
          <a:xfrm>
            <a:off x="7051750" y="6018663"/>
            <a:ext cx="3177000" cy="548999"/>
          </a:xfrm>
          <a:prstGeom prst="rect">
            <a:avLst/>
          </a:prstGeom>
          <a:noFill/>
        </p:spPr>
        <p:txBody>
          <a:bodyPr lIns="91425" tIns="91425" rIns="91425" bIns="91425" anchor="t" anchorCtr="0">
            <a:noAutofit/>
          </a:bodyPr>
          <a:lstStyle/>
          <a:p>
            <a:pPr>
              <a:buNone/>
            </a:pPr>
            <a:r>
              <a:rPr lang="en" sz="1800">
                <a:solidFill>
                  <a:srgbClr val="FFFF00"/>
                </a:solidFill>
              </a:rPr>
              <a:t>#</a:t>
            </a:r>
            <a:r>
              <a:rPr lang="en" sz="2400">
                <a:solidFill>
                  <a:srgbClr val="FFFF00"/>
                </a:solidFill>
              </a:rPr>
              <a:t>DIstrategies</a:t>
            </a: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Cooperative Learning is...</a:t>
            </a:r>
          </a:p>
        </p:txBody>
      </p:sp>
      <p:sp>
        <p:nvSpPr>
          <p:cNvPr id="676" name="Shape 676"/>
          <p:cNvSpPr txBox="1"/>
          <p:nvPr/>
        </p:nvSpPr>
        <p:spPr>
          <a:xfrm>
            <a:off x="1316050" y="2433250"/>
            <a:ext cx="6967200" cy="3934499"/>
          </a:xfrm>
          <a:prstGeom prst="rect">
            <a:avLst/>
          </a:prstGeom>
          <a:noFill/>
        </p:spPr>
        <p:txBody>
          <a:bodyPr lIns="91425" tIns="91425" rIns="91425" bIns="91425" anchor="t" anchorCtr="0">
            <a:noAutofit/>
          </a:bodyPr>
          <a:lstStyle/>
          <a:p>
            <a:pPr lvl="0" rtl="0">
              <a:buNone/>
            </a:pPr>
            <a:r>
              <a:rPr lang="en" sz="3000">
                <a:solidFill>
                  <a:srgbClr val="FF9900"/>
                </a:solidFill>
                <a:latin typeface="Verdana"/>
                <a:ea typeface="Verdana"/>
                <a:cs typeface="Verdana"/>
                <a:sym typeface="Verdana"/>
              </a:rPr>
              <a:t>Cooperative learning</a:t>
            </a:r>
            <a:r>
              <a:rPr lang="en" sz="3000">
                <a:solidFill>
                  <a:srgbClr val="8E7CC3"/>
                </a:solidFill>
                <a:latin typeface="Verdana"/>
                <a:ea typeface="Verdana"/>
                <a:cs typeface="Verdana"/>
                <a:sym typeface="Verdana"/>
              </a:rPr>
              <a:t> is a generic term that is used to describe an instructional arrangement for teaching academic and collaborative skills to small, heterogeneous groups of students (Rich,1993; Sharan,1980).</a:t>
            </a:r>
          </a:p>
          <a:p>
            <a:endParaRPr lang="en" sz="3000">
              <a:solidFill>
                <a:srgbClr val="8E7CC3"/>
              </a:solidFill>
              <a:latin typeface="Verdana"/>
              <a:ea typeface="Verdana"/>
              <a:cs typeface="Verdana"/>
              <a:sym typeface="Verdana"/>
            </a:endParaRPr>
          </a:p>
          <a:p>
            <a:pPr marL="3200400" lvl="0" indent="0">
              <a:buNone/>
            </a:pPr>
            <a:r>
              <a:rPr lang="en" sz="3000">
                <a:solidFill>
                  <a:srgbClr val="FFFF00"/>
                </a:solidFill>
              </a:rPr>
              <a:t>#cooperative learning</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Cooperative Learning Tips</a:t>
            </a:r>
          </a:p>
        </p:txBody>
      </p:sp>
      <p:sp>
        <p:nvSpPr>
          <p:cNvPr id="682" name="Shape 682">
            <a:hlinkClick r:id="rId3"/>
          </p:cNvPr>
          <p:cNvSpPr/>
          <p:nvPr/>
        </p:nvSpPr>
        <p:spPr>
          <a:xfrm>
            <a:off x="1646450" y="1807169"/>
            <a:ext cx="6043850" cy="4532887"/>
          </a:xfrm>
          <a:prstGeom prst="rect">
            <a:avLst/>
          </a:prstGeom>
          <a:blipFill>
            <a:blip r:embed="rId4"/>
            <a:stretch>
              <a:fillRect/>
            </a:stretch>
          </a:blipFill>
          <a:ln>
            <a:noFill/>
          </a:ln>
        </p:spPr>
      </p:sp>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lnSpc>
                <a:spcPct val="115000"/>
              </a:lnSpc>
              <a:spcBef>
                <a:spcPts val="1400"/>
              </a:spcBef>
              <a:spcAft>
                <a:spcPts val="400"/>
              </a:spcAft>
              <a:buClr>
                <a:srgbClr val="FFD966"/>
              </a:buClr>
              <a:buSzPct val="125000"/>
              <a:buFont typeface="Arial"/>
              <a:buAutoNum type="arabicPeriod"/>
            </a:pPr>
            <a:r>
              <a:rPr lang="en" sz="2400" b="1">
                <a:solidFill>
                  <a:srgbClr val="9900FF"/>
                </a:solidFill>
              </a:rPr>
              <a:t>
</a:t>
            </a:r>
            <a:r>
              <a:rPr lang="en">
                <a:solidFill>
                  <a:srgbClr val="FFD966"/>
                </a:solidFill>
              </a:rPr>
              <a:t>Split up into 5 groups of 8.</a:t>
            </a:r>
          </a:p>
          <a:p>
            <a:endParaRPr lang="en">
              <a:solidFill>
                <a:srgbClr val="FFD966"/>
              </a:solidFill>
            </a:endParaRPr>
          </a:p>
          <a:p>
            <a:pPr marL="457200" lvl="0" indent="-419100" rtl="0">
              <a:lnSpc>
                <a:spcPct val="115000"/>
              </a:lnSpc>
              <a:spcBef>
                <a:spcPts val="1400"/>
              </a:spcBef>
              <a:spcAft>
                <a:spcPts val="400"/>
              </a:spcAft>
              <a:buClr>
                <a:srgbClr val="FFD966"/>
              </a:buClr>
              <a:buSzPct val="100000"/>
              <a:buFont typeface="Arial"/>
              <a:buAutoNum type="arabicPeriod"/>
            </a:pPr>
            <a:r>
              <a:rPr lang="en">
                <a:solidFill>
                  <a:srgbClr val="FFD966"/>
                </a:solidFill>
              </a:rPr>
              <a:t>Assign a group leader to pick up </a:t>
            </a:r>
          </a:p>
          <a:p>
            <a:pPr marL="457200" lvl="0" indent="-419100" rtl="0">
              <a:lnSpc>
                <a:spcPct val="115000"/>
              </a:lnSpc>
              <a:spcBef>
                <a:spcPts val="1400"/>
              </a:spcBef>
              <a:spcAft>
                <a:spcPts val="400"/>
              </a:spcAft>
              <a:buClr>
                <a:srgbClr val="FFD966"/>
              </a:buClr>
              <a:buSzPct val="100000"/>
              <a:buFont typeface="Arial"/>
              <a:buAutoNum type="arabicPeriod"/>
            </a:pPr>
            <a:r>
              <a:rPr lang="en">
                <a:solidFill>
                  <a:srgbClr val="FFD966"/>
                </a:solidFill>
              </a:rPr>
              <a:t>the following:</a:t>
            </a:r>
          </a:p>
          <a:p>
            <a:pPr marL="914400" lvl="1" indent="-419100" rtl="0">
              <a:lnSpc>
                <a:spcPct val="115000"/>
              </a:lnSpc>
              <a:spcBef>
                <a:spcPts val="1400"/>
              </a:spcBef>
              <a:spcAft>
                <a:spcPts val="400"/>
              </a:spcAft>
              <a:buClr>
                <a:srgbClr val="FFD966"/>
              </a:buClr>
              <a:buSzPct val="100000"/>
              <a:buFont typeface="Courier New"/>
              <a:buChar char="o"/>
            </a:pPr>
            <a:r>
              <a:rPr lang="en" sz="3000">
                <a:solidFill>
                  <a:srgbClr val="FFD966"/>
                </a:solidFill>
              </a:rPr>
              <a:t>Bucket of markers</a:t>
            </a:r>
          </a:p>
          <a:p>
            <a:pPr marL="914400" lvl="1" indent="-419100" rtl="0">
              <a:lnSpc>
                <a:spcPct val="115000"/>
              </a:lnSpc>
              <a:spcBef>
                <a:spcPts val="1400"/>
              </a:spcBef>
              <a:spcAft>
                <a:spcPts val="400"/>
              </a:spcAft>
              <a:buClr>
                <a:srgbClr val="FFD966"/>
              </a:buClr>
              <a:buSzPct val="100000"/>
              <a:buFont typeface="Courier New"/>
              <a:buChar char="o"/>
            </a:pPr>
            <a:r>
              <a:rPr lang="en" sz="3000">
                <a:solidFill>
                  <a:srgbClr val="FFD966"/>
                </a:solidFill>
              </a:rPr>
              <a:t>Folder </a:t>
            </a:r>
          </a:p>
          <a:p>
            <a:pPr marL="914400" lvl="1" indent="-419100" rtl="0">
              <a:lnSpc>
                <a:spcPct val="115000"/>
              </a:lnSpc>
              <a:spcBef>
                <a:spcPts val="1400"/>
              </a:spcBef>
              <a:spcAft>
                <a:spcPts val="400"/>
              </a:spcAft>
              <a:buClr>
                <a:srgbClr val="FFD966"/>
              </a:buClr>
              <a:buSzPct val="100000"/>
              <a:buFont typeface="Courier New"/>
              <a:buChar char="o"/>
            </a:pPr>
            <a:r>
              <a:rPr lang="en" sz="3000">
                <a:solidFill>
                  <a:srgbClr val="FFD966"/>
                </a:solidFill>
              </a:rPr>
              <a:t>Sheet of chart paper</a:t>
            </a:r>
          </a:p>
          <a:p>
            <a:pPr>
              <a:buNone/>
            </a:pPr>
            <a:r>
              <a:rPr lang="en"/>
              <a:t> </a:t>
            </a:r>
          </a:p>
        </p:txBody>
      </p:sp>
      <p:sp>
        <p:nvSpPr>
          <p:cNvPr id="688" name="Shape 68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Group Investigation Activity</a:t>
            </a:r>
          </a:p>
        </p:txBody>
      </p:sp>
      <p:sp>
        <p:nvSpPr>
          <p:cNvPr id="689" name="Shape 689"/>
          <p:cNvSpPr/>
          <p:nvPr/>
        </p:nvSpPr>
        <p:spPr>
          <a:xfrm>
            <a:off x="7021537" y="3173437"/>
            <a:ext cx="1762125" cy="2600325"/>
          </a:xfrm>
          <a:prstGeom prst="rect">
            <a:avLst/>
          </a:prstGeom>
          <a:blipFill>
            <a:blip r:embed="rId3"/>
            <a:stretch>
              <a:fillRect/>
            </a:stretch>
          </a:blipFill>
          <a:ln>
            <a:noFill/>
          </a:ln>
        </p:spPr>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Based off of your article, answer the following: </a:t>
            </a:r>
          </a:p>
          <a:p>
            <a:endParaRPr lang="en"/>
          </a:p>
          <a:p>
            <a:pPr marL="457200" lvl="0" indent="-419100" rtl="0">
              <a:buClr>
                <a:schemeClr val="lt2"/>
              </a:buClr>
              <a:buSzPct val="166666"/>
              <a:buFont typeface="Arial"/>
              <a:buChar char="•"/>
            </a:pPr>
            <a:r>
              <a:rPr lang="en"/>
              <a:t>What are the 3 main ideas?</a:t>
            </a:r>
          </a:p>
          <a:p>
            <a:endParaRPr lang="en"/>
          </a:p>
          <a:p>
            <a:pPr marL="457200" lvl="0" indent="-419100" rtl="0">
              <a:buClr>
                <a:schemeClr val="lt2"/>
              </a:buClr>
              <a:buSzPct val="166666"/>
              <a:buFont typeface="Arial"/>
              <a:buChar char="•"/>
            </a:pPr>
            <a:r>
              <a:rPr lang="en"/>
              <a:t>How do you implement cooperative learning into a mathematics lesson (what strategies)?</a:t>
            </a:r>
          </a:p>
          <a:p>
            <a:endParaRPr lang="en"/>
          </a:p>
          <a:p>
            <a:pPr marL="457200" lvl="0" indent="-419100" rtl="0">
              <a:buClr>
                <a:schemeClr val="lt2"/>
              </a:buClr>
              <a:buSzPct val="166666"/>
              <a:buFont typeface="Arial"/>
              <a:buChar char="•"/>
            </a:pPr>
            <a:r>
              <a:rPr lang="en"/>
              <a:t>What are the benefits to using cooperative learning when teaching math?</a:t>
            </a:r>
          </a:p>
        </p:txBody>
      </p:sp>
      <p:sp>
        <p:nvSpPr>
          <p:cNvPr id="695" name="Shape 69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Group Investigation Activity Cont.</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57200" rtl="0">
              <a:buClr>
                <a:schemeClr val="lt2"/>
              </a:buClr>
              <a:buSzPct val="166666"/>
              <a:buFont typeface="Arial"/>
              <a:buChar char="•"/>
            </a:pPr>
            <a:r>
              <a:rPr lang="en" sz="3600"/>
              <a:t>
Jigsaw</a:t>
            </a:r>
          </a:p>
          <a:p>
            <a:pPr marL="457200" lvl="0" indent="-457200" rtl="0">
              <a:buClr>
                <a:schemeClr val="lt2"/>
              </a:buClr>
              <a:buSzPct val="166666"/>
              <a:buFont typeface="Arial"/>
              <a:buChar char="•"/>
            </a:pPr>
            <a:r>
              <a:rPr lang="en" sz="3600"/>
              <a:t>Group Investigation </a:t>
            </a:r>
          </a:p>
          <a:p>
            <a:pPr marL="457200" lvl="0" indent="-457200" rtl="0">
              <a:buClr>
                <a:schemeClr val="lt2"/>
              </a:buClr>
              <a:buSzPct val="166666"/>
              <a:buFont typeface="Arial"/>
              <a:buChar char="•"/>
            </a:pPr>
            <a:r>
              <a:rPr lang="en" sz="3600"/>
              <a:t>Student Teams</a:t>
            </a:r>
          </a:p>
          <a:p>
            <a:pPr marL="457200" lvl="0" indent="-457200" rtl="0">
              <a:buClr>
                <a:schemeClr val="lt2"/>
              </a:buClr>
              <a:buSzPct val="166666"/>
              <a:buFont typeface="Arial"/>
              <a:buChar char="•"/>
            </a:pPr>
            <a:r>
              <a:rPr lang="en" sz="3600"/>
              <a:t>Numbered Heads</a:t>
            </a:r>
          </a:p>
          <a:p>
            <a:pPr marL="457200" lvl="0" indent="-457200" rtl="0">
              <a:buClr>
                <a:schemeClr val="lt2"/>
              </a:buClr>
              <a:buSzPct val="166666"/>
              <a:buFont typeface="Arial"/>
              <a:buChar char="•"/>
            </a:pPr>
            <a:r>
              <a:rPr lang="en" sz="3600"/>
              <a:t>Think-Pair-Share</a:t>
            </a:r>
          </a:p>
          <a:p>
            <a:endParaRPr lang="en" sz="3600"/>
          </a:p>
          <a:p>
            <a:pPr lvl="0" rtl="0">
              <a:buNone/>
            </a:pPr>
            <a:r>
              <a:rPr lang="en" sz="2400" i="1">
                <a:solidFill>
                  <a:srgbClr val="8E7CC3"/>
                </a:solidFill>
              </a:rPr>
              <a:t>"What children can do together today, they can do alone tomorrow" -Let Vygotsky, 1962</a:t>
            </a:r>
          </a:p>
          <a:p>
            <a:endParaRPr lang="en" sz="2400" i="1">
              <a:solidFill>
                <a:srgbClr val="8E7CC3"/>
              </a:solidFill>
            </a:endParaRPr>
          </a:p>
        </p:txBody>
      </p:sp>
      <p:sp>
        <p:nvSpPr>
          <p:cNvPr id="701" name="Shape 701"/>
          <p:cNvSpPr txBox="1">
            <a:spLocks noGrp="1"/>
          </p:cNvSpPr>
          <p:nvPr>
            <p:ph type="title"/>
          </p:nvPr>
        </p:nvSpPr>
        <p:spPr>
          <a:xfrm>
            <a:off x="656100" y="280037"/>
            <a:ext cx="7831799" cy="1143000"/>
          </a:xfrm>
          <a:prstGeom prst="rect">
            <a:avLst/>
          </a:prstGeom>
        </p:spPr>
        <p:txBody>
          <a:bodyPr lIns="91425" tIns="91425" rIns="91425" bIns="91425" anchor="b" anchorCtr="0">
            <a:noAutofit/>
          </a:bodyPr>
          <a:lstStyle/>
          <a:p>
            <a:pPr lvl="0" rtl="0">
              <a:buNone/>
            </a:pPr>
            <a:r>
              <a:rPr lang="en"/>
              <a:t>How to Implement Cooperative Learning during Math Instruction</a:t>
            </a:r>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p:nvPr/>
        </p:nvSpPr>
        <p:spPr>
          <a:xfrm>
            <a:off x="1842513" y="1975450"/>
            <a:ext cx="4718831" cy="4718831"/>
          </a:xfrm>
          <a:prstGeom prst="rect">
            <a:avLst/>
          </a:prstGeom>
          <a:blipFill>
            <a:blip r:embed="rId3"/>
            <a:stretch>
              <a:fillRect/>
            </a:stretch>
          </a:blipFill>
        </p:spPr>
      </p:sp>
      <p:sp>
        <p:nvSpPr>
          <p:cNvPr id="707" name="Shape 707"/>
          <p:cNvSpPr txBox="1"/>
          <p:nvPr/>
        </p:nvSpPr>
        <p:spPr>
          <a:xfrm>
            <a:off x="673950" y="302075"/>
            <a:ext cx="8019299" cy="942600"/>
          </a:xfrm>
          <a:prstGeom prst="rect">
            <a:avLst/>
          </a:prstGeom>
          <a:noFill/>
        </p:spPr>
        <p:txBody>
          <a:bodyPr lIns="91425" tIns="91425" rIns="91425" bIns="91425" anchor="t" anchorCtr="0">
            <a:noAutofit/>
          </a:bodyPr>
          <a:lstStyle/>
          <a:p>
            <a:endParaRPr/>
          </a:p>
        </p:txBody>
      </p:sp>
      <p:sp>
        <p:nvSpPr>
          <p:cNvPr id="708" name="Shape 708"/>
          <p:cNvSpPr txBox="1">
            <a:spLocks noGrp="1"/>
          </p:cNvSpPr>
          <p:nvPr>
            <p:ph type="title"/>
          </p:nvPr>
        </p:nvSpPr>
        <p:spPr>
          <a:xfrm>
            <a:off x="656100" y="280037"/>
            <a:ext cx="7831799" cy="1143000"/>
          </a:xfrm>
          <a:prstGeom prst="rect">
            <a:avLst/>
          </a:prstGeom>
        </p:spPr>
        <p:txBody>
          <a:bodyPr lIns="91425" tIns="91425" rIns="91425" bIns="91425" anchor="b" anchorCtr="0">
            <a:noAutofit/>
          </a:bodyPr>
          <a:lstStyle/>
          <a:p>
            <a:pPr lvl="0" rtl="0">
              <a:buNone/>
            </a:pPr>
            <a:r>
              <a:rPr lang="en"/>
              <a:t>Cooperative Learning Builds Interdependence </a:t>
            </a:r>
          </a:p>
        </p:txBody>
      </p:sp>
      <p:sp>
        <p:nvSpPr>
          <p:cNvPr id="709" name="Shape 709"/>
          <p:cNvSpPr txBox="1"/>
          <p:nvPr/>
        </p:nvSpPr>
        <p:spPr>
          <a:xfrm>
            <a:off x="5643096" y="6197927"/>
            <a:ext cx="3447599" cy="496500"/>
          </a:xfrm>
          <a:prstGeom prst="rect">
            <a:avLst/>
          </a:prstGeom>
          <a:noFill/>
        </p:spPr>
        <p:txBody>
          <a:bodyPr lIns="91425" tIns="91425" rIns="91425" bIns="91425" anchor="t" anchorCtr="0">
            <a:noAutofit/>
          </a:bodyPr>
          <a:lstStyle/>
          <a:p>
            <a:pPr>
              <a:buNone/>
            </a:pPr>
            <a:r>
              <a:rPr lang="en" sz="3000">
                <a:solidFill>
                  <a:srgbClr val="FFFF00"/>
                </a:solidFill>
              </a:rPr>
              <a:t>#interdependence</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Practice math skills and concepts in small groups</a:t>
            </a:r>
          </a:p>
          <a:p>
            <a:pPr marL="457200" lvl="0" indent="-419100" rtl="0">
              <a:buClr>
                <a:schemeClr val="lt2"/>
              </a:buClr>
              <a:buSzPct val="166666"/>
              <a:buFont typeface="Arial"/>
              <a:buChar char="•"/>
            </a:pPr>
            <a:r>
              <a:rPr lang="en"/>
              <a:t>Builds reason and problem solving skills</a:t>
            </a:r>
          </a:p>
          <a:p>
            <a:pPr marL="457200" lvl="0" indent="-419100" rtl="0">
              <a:buClr>
                <a:schemeClr val="lt2"/>
              </a:buClr>
              <a:buSzPct val="166666"/>
              <a:buFont typeface="Arial"/>
              <a:buChar char="•"/>
            </a:pPr>
            <a:r>
              <a:rPr lang="en"/>
              <a:t>Builds students' mathematical language and vocabulary</a:t>
            </a:r>
          </a:p>
          <a:p>
            <a:pPr marL="457200" lvl="0" indent="-419100" rtl="0">
              <a:buClr>
                <a:schemeClr val="lt2"/>
              </a:buClr>
              <a:buSzPct val="166666"/>
              <a:buFont typeface="Arial"/>
              <a:buChar char="•"/>
            </a:pPr>
            <a:r>
              <a:rPr lang="en"/>
              <a:t>Allows students to make connections </a:t>
            </a:r>
          </a:p>
          <a:p>
            <a:pPr marL="457200" lvl="0" indent="-419100" rtl="0">
              <a:buClr>
                <a:schemeClr val="lt2"/>
              </a:buClr>
              <a:buSzPct val="166666"/>
              <a:buFont typeface="Arial"/>
              <a:buChar char="•"/>
            </a:pPr>
            <a:r>
              <a:rPr lang="en"/>
              <a:t>Builds self esteem </a:t>
            </a:r>
          </a:p>
        </p:txBody>
      </p:sp>
      <p:sp>
        <p:nvSpPr>
          <p:cNvPr id="715" name="Shape 71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Benefits to Cooperative Learning Groups</a:t>
            </a: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Exit ticket for self-evaluation and peer evaluation </a:t>
            </a:r>
          </a:p>
          <a:p>
            <a:endParaRPr lang="en"/>
          </a:p>
          <a:p>
            <a:pPr marL="457200" lvl="0" indent="-419100" rtl="0">
              <a:buClr>
                <a:schemeClr val="lt2"/>
              </a:buClr>
              <a:buSzPct val="166666"/>
              <a:buFont typeface="Arial"/>
              <a:buChar char="•"/>
            </a:pPr>
            <a:r>
              <a:rPr lang="en"/>
              <a:t>Grade students based on individual academic/behavior needs</a:t>
            </a:r>
          </a:p>
          <a:p>
            <a:endParaRPr lang="en"/>
          </a:p>
          <a:p>
            <a:pPr marL="457200" lvl="0" indent="-419100" rtl="0">
              <a:buClr>
                <a:schemeClr val="lt2"/>
              </a:buClr>
              <a:buSzPct val="166666"/>
              <a:buFont typeface="Arial"/>
              <a:buChar char="•"/>
            </a:pPr>
            <a:r>
              <a:rPr lang="en"/>
              <a:t>Teacher observations, anecdotal notes, and checklists </a:t>
            </a:r>
          </a:p>
          <a:p>
            <a:endParaRPr lang="en"/>
          </a:p>
        </p:txBody>
      </p:sp>
      <p:sp>
        <p:nvSpPr>
          <p:cNvPr id="721" name="Shape 721"/>
          <p:cNvSpPr txBox="1">
            <a:spLocks noGrp="1"/>
          </p:cNvSpPr>
          <p:nvPr>
            <p:ph type="title"/>
          </p:nvPr>
        </p:nvSpPr>
        <p:spPr>
          <a:xfrm>
            <a:off x="656100" y="280037"/>
            <a:ext cx="7831799" cy="1143000"/>
          </a:xfrm>
          <a:prstGeom prst="rect">
            <a:avLst/>
          </a:prstGeom>
        </p:spPr>
        <p:txBody>
          <a:bodyPr lIns="91425" tIns="91425" rIns="91425" bIns="91425" anchor="b" anchorCtr="0">
            <a:noAutofit/>
          </a:bodyPr>
          <a:lstStyle/>
          <a:p>
            <a:pPr lvl="0" rtl="0">
              <a:buNone/>
            </a:pPr>
            <a:r>
              <a:rPr lang="en"/>
              <a:t>How to Evaluate Cooperative Learning Groups</a:t>
            </a:r>
          </a:p>
        </p:txBody>
      </p:sp>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solidFill>
                  <a:srgbClr val="FFD966"/>
                </a:solidFill>
              </a:rPr>
              <a:t>Reflect on a previously taught math lesson and add the following: </a:t>
            </a:r>
          </a:p>
          <a:p>
            <a:pPr marL="914400" lvl="1" indent="-419100" rtl="0">
              <a:buClr>
                <a:schemeClr val="lt2"/>
              </a:buClr>
              <a:buSzPct val="100000"/>
              <a:buFont typeface="Courier New"/>
              <a:buChar char="o"/>
            </a:pPr>
            <a:r>
              <a:rPr lang="en" sz="3000">
                <a:solidFill>
                  <a:srgbClr val="FFD966"/>
                </a:solidFill>
              </a:rPr>
              <a:t>2-3 UDL Features</a:t>
            </a:r>
          </a:p>
          <a:p>
            <a:pPr marL="914400" lvl="1" indent="-419100" rtl="0">
              <a:buClr>
                <a:schemeClr val="lt2"/>
              </a:buClr>
              <a:buSzPct val="100000"/>
              <a:buFont typeface="Courier New"/>
              <a:buChar char="o"/>
            </a:pPr>
            <a:r>
              <a:rPr lang="en" sz="3000">
                <a:solidFill>
                  <a:srgbClr val="FFD966"/>
                </a:solidFill>
              </a:rPr>
              <a:t>1 cooperative learning strategy </a:t>
            </a:r>
          </a:p>
          <a:p>
            <a:pPr marL="457200" lvl="0" indent="-419100" rtl="0">
              <a:buClr>
                <a:schemeClr val="lt2"/>
              </a:buClr>
              <a:buSzPct val="166666"/>
              <a:buFont typeface="Arial"/>
              <a:buChar char="•"/>
            </a:pPr>
            <a:r>
              <a:rPr lang="en">
                <a:solidFill>
                  <a:srgbClr val="FFD966"/>
                </a:solidFill>
              </a:rPr>
              <a:t>Write a 1 paragraph summary explaining your rationale behind features you selected. Be sure to include how these strategies would have impacted the overall lesson. </a:t>
            </a:r>
          </a:p>
          <a:p>
            <a:endParaRPr lang="en">
              <a:solidFill>
                <a:srgbClr val="FFD966"/>
              </a:solidFill>
            </a:endParaRPr>
          </a:p>
          <a:p>
            <a:pPr marL="0" lvl="0" indent="0" rtl="0">
              <a:buNone/>
            </a:pPr>
            <a:r>
              <a:rPr lang="en" sz="1800">
                <a:solidFill>
                  <a:srgbClr val="FFD966"/>
                </a:solidFill>
              </a:rPr>
              <a:t>Upload here: http://www.surveymonkey.com/s/ZD8M7WY</a:t>
            </a:r>
          </a:p>
          <a:p>
            <a:pPr marL="0" lvl="0" indent="0" rtl="0">
              <a:buNone/>
            </a:pPr>
            <a:r>
              <a:rPr lang="en">
                <a:solidFill>
                  <a:srgbClr val="FFD966"/>
                </a:solidFill>
              </a:rPr>
              <a:t> </a:t>
            </a:r>
          </a:p>
        </p:txBody>
      </p:sp>
      <p:sp>
        <p:nvSpPr>
          <p:cNvPr id="727" name="Shape 72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Homework!</a:t>
            </a:r>
          </a:p>
        </p:txBody>
      </p:sp>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Any questions???</a:t>
            </a:r>
          </a:p>
          <a:p>
            <a:pPr marL="457200" lvl="0" indent="-419100" rtl="0">
              <a:buClr>
                <a:schemeClr val="lt2"/>
              </a:buClr>
              <a:buSzPct val="166666"/>
              <a:buFont typeface="Arial"/>
              <a:buChar char="•"/>
            </a:pPr>
            <a:r>
              <a:rPr lang="en"/>
              <a:t>Please fill out our exit ticket: http://www.surveymonkey.com/s/6PVNV7F</a:t>
            </a:r>
          </a:p>
          <a:p>
            <a:endParaRPr lang="en"/>
          </a:p>
          <a:p>
            <a:pPr marL="457200" lvl="0" indent="-419100" rtl="0">
              <a:buClr>
                <a:schemeClr val="lt2"/>
              </a:buClr>
              <a:buSzPct val="166666"/>
              <a:buFont typeface="Arial"/>
              <a:buChar char="•"/>
            </a:pPr>
            <a:r>
              <a:rPr lang="en"/>
              <a:t>See you tomorrow!!</a:t>
            </a:r>
          </a:p>
        </p:txBody>
      </p:sp>
      <p:sp>
        <p:nvSpPr>
          <p:cNvPr id="733" name="Shape 73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Exit Ticket</a:t>
            </a:r>
          </a:p>
        </p:txBody>
      </p:sp>
      <p:sp>
        <p:nvSpPr>
          <p:cNvPr id="734" name="Shape 734"/>
          <p:cNvSpPr/>
          <p:nvPr/>
        </p:nvSpPr>
        <p:spPr>
          <a:xfrm>
            <a:off x="4393848" y="3906525"/>
            <a:ext cx="4421051" cy="2899848"/>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-Whole group brainstorm</a:t>
            </a:r>
          </a:p>
          <a:p>
            <a:endParaRPr lang="en"/>
          </a:p>
          <a:p>
            <a:pPr lvl="0" rtl="0">
              <a:buNone/>
            </a:pPr>
            <a:r>
              <a:rPr lang="en"/>
              <a:t>-4th grade math unit</a:t>
            </a:r>
          </a:p>
          <a:p>
            <a:pPr lvl="0" rtl="0">
              <a:buNone/>
            </a:pPr>
            <a:r>
              <a:rPr lang="en"/>
              <a:t>	-Overview of each lesson in unit</a:t>
            </a:r>
          </a:p>
          <a:p>
            <a:pPr lvl="0" rtl="0">
              <a:buNone/>
            </a:pPr>
            <a:r>
              <a:rPr lang="en"/>
              <a:t>	-Teacher commentary</a:t>
            </a:r>
          </a:p>
          <a:p>
            <a:pPr lvl="0" rtl="0">
              <a:buNone/>
            </a:pPr>
            <a:r>
              <a:rPr lang="en"/>
              <a:t>	-Differentiated materials appendix</a:t>
            </a:r>
          </a:p>
          <a:p>
            <a:endParaRPr lang="en"/>
          </a:p>
          <a:p>
            <a:pPr lvl="0" rtl="0">
              <a:buNone/>
            </a:pPr>
            <a:r>
              <a:rPr lang="en"/>
              <a:t>-Post-reading brainstorm additions</a:t>
            </a:r>
          </a:p>
          <a:p>
            <a:endParaRPr lang="en"/>
          </a:p>
        </p:txBody>
      </p:sp>
      <p:sp>
        <p:nvSpPr>
          <p:cNvPr id="117" name="Shape 11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What About Math???</a:t>
            </a:r>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lgn="ctr">
              <a:buNone/>
            </a:pPr>
            <a:r>
              <a:rPr lang="en" sz="9600"/>
              <a:t>
</a:t>
            </a:r>
            <a:r>
              <a:rPr lang="en" sz="9600" b="1"/>
              <a:t>DAY 3</a:t>
            </a:r>
          </a:p>
        </p:txBody>
      </p:sp>
      <p:sp>
        <p:nvSpPr>
          <p:cNvPr id="740" name="Shape 74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endParaRPr/>
          </a:p>
        </p:txBody>
      </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body" idx="1"/>
          </p:nvPr>
        </p:nvSpPr>
        <p:spPr>
          <a:xfrm>
            <a:off x="652597" y="1246462"/>
            <a:ext cx="8236500"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a:t>
            </a:r>
            <a:r>
              <a:rPr lang="en" sz="2400">
                <a:solidFill>
                  <a:srgbClr val="8E7CC3"/>
                </a:solidFill>
              </a:rPr>
              <a:t>Segment 1: Distinguishing between Assessment and Assessment Strategies (4 hours)</a:t>
            </a:r>
          </a:p>
          <a:p>
            <a:endParaRPr lang="en" sz="2400">
              <a:solidFill>
                <a:srgbClr val="8E7CC3"/>
              </a:solidFill>
            </a:endParaRPr>
          </a:p>
          <a:p>
            <a:pPr lvl="0" rtl="0">
              <a:buNone/>
            </a:pPr>
            <a:r>
              <a:rPr lang="en"/>
              <a:t>Lunch Break </a:t>
            </a:r>
            <a:r>
              <a:rPr lang="en" sz="2400">
                <a:solidFill>
                  <a:srgbClr val="8E7CC3"/>
                </a:solidFill>
              </a:rPr>
              <a:t>12:00-1:00 PM</a:t>
            </a:r>
          </a:p>
          <a:p>
            <a:endParaRPr lang="en" sz="2400">
              <a:solidFill>
                <a:srgbClr val="8E7CC3"/>
              </a:solidFill>
            </a:endParaRPr>
          </a:p>
          <a:p>
            <a:pPr marL="457200" lvl="0" indent="-419100" rtl="0">
              <a:buClr>
                <a:schemeClr val="lt2"/>
              </a:buClr>
              <a:buSzPct val="208333"/>
              <a:buFont typeface="Arial"/>
              <a:buChar char="•"/>
            </a:pPr>
            <a:r>
              <a:rPr lang="en" sz="2400">
                <a:solidFill>
                  <a:srgbClr val="8E7CC3"/>
                </a:solidFill>
              </a:rPr>
              <a:t>Segment 2: Using Technology to Support Differentiating (2 hour)</a:t>
            </a:r>
          </a:p>
          <a:p>
            <a:pPr marL="457200" lvl="0" indent="-419100" rtl="0">
              <a:buClr>
                <a:schemeClr val="lt2"/>
              </a:buClr>
              <a:buSzPct val="208333"/>
              <a:buFont typeface="Arial"/>
              <a:buChar char="•"/>
            </a:pPr>
            <a:r>
              <a:rPr lang="en" sz="2400">
                <a:solidFill>
                  <a:srgbClr val="8E7CC3"/>
                </a:solidFill>
              </a:rPr>
              <a:t>Segment 3: Continue Strategies for Unit Planning for Co-teachers (2 hour) </a:t>
            </a:r>
          </a:p>
        </p:txBody>
      </p:sp>
      <p:sp>
        <p:nvSpPr>
          <p:cNvPr id="746" name="Shape 74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Day Three Topics</a:t>
            </a:r>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Reminder: please go to this website:</a:t>
            </a:r>
          </a:p>
          <a:p>
            <a:endParaRPr lang="en"/>
          </a:p>
          <a:p>
            <a:pPr lvl="0" rtl="0">
              <a:buNone/>
            </a:pPr>
            <a:r>
              <a:rPr lang="en" u="sng">
                <a:solidFill>
                  <a:schemeClr val="hlink"/>
                </a:solidFill>
                <a:hlinkClick r:id="rId3"/>
              </a:rPr>
              <a:t>http://teachinginclusivemathcep842.weebly.com/</a:t>
            </a:r>
          </a:p>
          <a:p>
            <a:endParaRPr lang="en" u="sng">
              <a:solidFill>
                <a:schemeClr val="hlink"/>
              </a:solidFill>
              <a:hlinkClick r:id="rId3"/>
            </a:endParaRPr>
          </a:p>
          <a:p>
            <a:pPr lvl="0" rtl="0">
              <a:buNone/>
            </a:pPr>
            <a:r>
              <a:rPr lang="en"/>
              <a:t>Click on the tab "Day 3" to view our daily activities and interactive resources. You may also view our PowerPoint presentation under the tab "PowerPoint". </a:t>
            </a:r>
          </a:p>
        </p:txBody>
      </p:sp>
      <p:sp>
        <p:nvSpPr>
          <p:cNvPr id="752" name="Shape 75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Online access: Day 3</a:t>
            </a:r>
          </a:p>
        </p:txBody>
      </p:sp>
    </p:spTree>
  </p:cSld>
  <p:clrMapOvr>
    <a:masterClrMapping/>
  </p:clrMapOvr>
  <p:transition spd="slow">
    <p:cu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Don't forget to tweet and tag! </a:t>
            </a:r>
          </a:p>
          <a:p>
            <a:endParaRPr lang="en"/>
          </a:p>
          <a:p>
            <a:pPr marL="457200" lvl="0" indent="-419100" rtl="0">
              <a:buClr>
                <a:schemeClr val="lt2"/>
              </a:buClr>
              <a:buSzPct val="100000"/>
              <a:buFont typeface="Arial"/>
              <a:buAutoNum type="arabicPeriod"/>
            </a:pPr>
            <a:r>
              <a:rPr lang="en"/>
              <a:t>questions</a:t>
            </a:r>
          </a:p>
          <a:p>
            <a:pPr marL="457200" lvl="0" indent="-419100" rtl="0">
              <a:buClr>
                <a:schemeClr val="lt2"/>
              </a:buClr>
              <a:buSzPct val="100000"/>
              <a:buFont typeface="Arial"/>
              <a:buAutoNum type="arabicPeriod"/>
            </a:pPr>
            <a:r>
              <a:rPr lang="en"/>
              <a:t>comments</a:t>
            </a:r>
          </a:p>
          <a:p>
            <a:pPr marL="457200" lvl="0" indent="-419100" rtl="0">
              <a:buClr>
                <a:schemeClr val="lt2"/>
              </a:buClr>
              <a:buSzPct val="100000"/>
              <a:buFont typeface="Arial"/>
              <a:buAutoNum type="arabicPeriod"/>
            </a:pPr>
            <a:r>
              <a:rPr lang="en"/>
              <a:t>interesting ideas</a:t>
            </a:r>
          </a:p>
          <a:p>
            <a:pPr marL="457200" lvl="0" indent="-419100" rtl="0">
              <a:buClr>
                <a:schemeClr val="lt2"/>
              </a:buClr>
              <a:buSzPct val="100000"/>
              <a:buFont typeface="Arial"/>
              <a:buAutoNum type="arabicPeriod"/>
            </a:pPr>
            <a:r>
              <a:rPr lang="en"/>
              <a:t>suggestions</a:t>
            </a:r>
          </a:p>
          <a:p>
            <a:endParaRPr lang="en"/>
          </a:p>
          <a:p>
            <a:pPr lvl="0" rtl="0">
              <a:buNone/>
            </a:pPr>
            <a:r>
              <a:rPr lang="en"/>
              <a:t>#differentiatingmathinstruction</a:t>
            </a:r>
          </a:p>
        </p:txBody>
      </p:sp>
      <p:sp>
        <p:nvSpPr>
          <p:cNvPr id="758" name="Shape 75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Tweet it! </a:t>
            </a:r>
          </a:p>
        </p:txBody>
      </p:sp>
    </p:spTree>
  </p:cSld>
  <p:clrMapOvr>
    <a:masterClrMapping/>
  </p:clrMapOvr>
  <p:transition spd="slow">
    <p:cu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Assessment (all morning):</a:t>
            </a:r>
          </a:p>
          <a:p>
            <a:pPr lvl="0" rtl="0">
              <a:lnSpc>
                <a:spcPct val="115000"/>
              </a:lnSpc>
              <a:spcBef>
                <a:spcPts val="0"/>
              </a:spcBef>
              <a:buNone/>
            </a:pPr>
            <a:r>
              <a:rPr lang="en"/>
              <a:t>1. Attendees will be able to identify the difference between formative assessment and summative assessment.</a:t>
            </a:r>
          </a:p>
          <a:p>
            <a:pPr lvl="0" rtl="0">
              <a:lnSpc>
                <a:spcPct val="115000"/>
              </a:lnSpc>
              <a:spcBef>
                <a:spcPts val="0"/>
              </a:spcBef>
              <a:buNone/>
            </a:pPr>
            <a:r>
              <a:rPr lang="en"/>
              <a:t>2. Attendees will implement formative assessment strategies when planning a unit.</a:t>
            </a:r>
          </a:p>
          <a:p>
            <a:pPr lvl="0" rtl="0">
              <a:lnSpc>
                <a:spcPct val="115000"/>
              </a:lnSpc>
              <a:spcBef>
                <a:spcPts val="0"/>
              </a:spcBef>
              <a:buNone/>
            </a:pPr>
            <a:r>
              <a:rPr lang="en"/>
              <a:t>3. When given a math problem, attendees will be able to differentiate by tiering the math problem for diverse learners.</a:t>
            </a:r>
          </a:p>
          <a:p>
            <a:endParaRPr lang="en"/>
          </a:p>
          <a:p>
            <a:endParaRPr lang="en"/>
          </a:p>
        </p:txBody>
      </p:sp>
      <p:sp>
        <p:nvSpPr>
          <p:cNvPr id="764" name="Shape 76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Day 3 Objectives and Goals Segment 1: </a:t>
            </a:r>
          </a:p>
        </p:txBody>
      </p:sp>
    </p:spTree>
  </p:cSld>
  <p:clrMapOvr>
    <a:masterClrMapping/>
  </p:clrMapOvr>
  <p:transition spd="slow">
    <p:cu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Segment 2: Technology 1:00-1:45</a:t>
            </a:r>
          </a:p>
          <a:p>
            <a:pPr marL="457200" lvl="0" indent="-419100" rtl="0">
              <a:lnSpc>
                <a:spcPct val="115000"/>
              </a:lnSpc>
              <a:spcBef>
                <a:spcPts val="0"/>
              </a:spcBef>
              <a:buClr>
                <a:srgbClr val="000000"/>
              </a:buClr>
              <a:buSzPct val="100000"/>
              <a:buFont typeface="Arial"/>
              <a:buAutoNum type="arabicPeriod"/>
            </a:pPr>
            <a:r>
              <a:rPr lang="en"/>
              <a:t>1. Attendees will be able to explain how technology is used to support student performance.</a:t>
            </a:r>
          </a:p>
          <a:p>
            <a:endParaRPr lang="en"/>
          </a:p>
          <a:p>
            <a:pPr marL="457200" lvl="0" indent="-419100" rtl="0">
              <a:lnSpc>
                <a:spcPct val="115000"/>
              </a:lnSpc>
              <a:spcBef>
                <a:spcPts val="0"/>
              </a:spcBef>
              <a:buClr>
                <a:srgbClr val="000000"/>
              </a:buClr>
              <a:buSzPct val="100000"/>
              <a:buFont typeface="Arial"/>
              <a:buAutoNum type="arabicPeriod"/>
            </a:pPr>
            <a:r>
              <a:rPr lang="en"/>
              <a:t>2. Attendees will demonstrate technology knowledge by accessing resources with the use of an iPad.</a:t>
            </a:r>
          </a:p>
          <a:p>
            <a:endParaRPr lang="en"/>
          </a:p>
          <a:p>
            <a:endParaRPr lang="en"/>
          </a:p>
          <a:p>
            <a:endParaRPr lang="en"/>
          </a:p>
        </p:txBody>
      </p:sp>
      <p:sp>
        <p:nvSpPr>
          <p:cNvPr id="770" name="Shape 77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Upcoming segments:</a:t>
            </a:r>
          </a:p>
        </p:txBody>
      </p:sp>
    </p:spTree>
  </p:cSld>
  <p:clrMapOvr>
    <a:masterClrMapping/>
  </p:clrMapOvr>
  <p:transition spd="slow">
    <p:cu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Shape 77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Clr>
                <a:srgbClr val="000000"/>
              </a:buClr>
              <a:buSzPct val="36666"/>
              <a:buFont typeface="Arial"/>
              <a:buNone/>
            </a:pPr>
            <a:r>
              <a:rPr lang="en"/>
              <a:t>Segment 3: Unit Planning 1:45-4:00pm</a:t>
            </a:r>
          </a:p>
          <a:p>
            <a:pPr marL="457200" lvl="0" indent="-381000" rtl="0">
              <a:lnSpc>
                <a:spcPct val="115000"/>
              </a:lnSpc>
              <a:spcBef>
                <a:spcPts val="0"/>
              </a:spcBef>
              <a:buClr>
                <a:srgbClr val="000000"/>
              </a:buClr>
              <a:buSzPct val="100000"/>
              <a:buFont typeface="Arial"/>
              <a:buAutoNum type="arabicPeriod"/>
            </a:pPr>
            <a:r>
              <a:rPr lang="en" sz="2400"/>
              <a:t>1. Attendees will demonstrate Unit Planning knowledge by following the Guiding Question Process for Planning Diagram.</a:t>
            </a:r>
          </a:p>
          <a:p>
            <a:endParaRPr lang="en" sz="2400"/>
          </a:p>
          <a:p>
            <a:pPr marL="457200" lvl="0" indent="-381000" rtl="0">
              <a:lnSpc>
                <a:spcPct val="115000"/>
              </a:lnSpc>
              <a:spcBef>
                <a:spcPts val="0"/>
              </a:spcBef>
              <a:buClr>
                <a:srgbClr val="000000"/>
              </a:buClr>
              <a:buSzPct val="100000"/>
              <a:buFont typeface="Arial"/>
              <a:buAutoNum type="arabicPeriod"/>
            </a:pPr>
            <a:r>
              <a:rPr lang="en" sz="2400"/>
              <a:t>2. Attendees will demonstrate knowledge of differentiating by unit planning with their co-teachers using rubrics/graphic organizers provided.</a:t>
            </a:r>
          </a:p>
          <a:p>
            <a:endParaRPr lang="en" sz="2400"/>
          </a:p>
          <a:p>
            <a:pPr marL="457200" lvl="0" indent="-381000">
              <a:lnSpc>
                <a:spcPct val="115000"/>
              </a:lnSpc>
              <a:spcBef>
                <a:spcPts val="0"/>
              </a:spcBef>
              <a:buClr>
                <a:srgbClr val="000000"/>
              </a:buClr>
              <a:buSzPct val="100000"/>
              <a:buFont typeface="Arial"/>
              <a:buAutoNum type="arabicPeriod"/>
            </a:pPr>
            <a:r>
              <a:rPr lang="en" sz="2400"/>
              <a:t>3. Attendees will receive and give feedback to peers unit planning using 3-2-1 Feedback form.</a:t>
            </a:r>
          </a:p>
        </p:txBody>
      </p:sp>
      <p:sp>
        <p:nvSpPr>
          <p:cNvPr id="776" name="Shape 77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Upcoming Segments:</a:t>
            </a:r>
          </a:p>
        </p:txBody>
      </p:sp>
    </p:spTree>
  </p:cSld>
  <p:clrMapOvr>
    <a:masterClrMapping/>
  </p:clrMapOvr>
  <p:transition spd="slow">
    <p:cu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What type of assessments do you use in your classroom?</a:t>
            </a:r>
          </a:p>
          <a:p>
            <a:endParaRPr lang="en"/>
          </a:p>
          <a:p>
            <a:pPr lvl="0" rtl="0">
              <a:buNone/>
            </a:pPr>
            <a:r>
              <a:rPr lang="en"/>
              <a:t>How often do you assess student understanding?</a:t>
            </a:r>
          </a:p>
          <a:p>
            <a:endParaRPr lang="en"/>
          </a:p>
          <a:p>
            <a:pPr>
              <a:buNone/>
            </a:pPr>
            <a:r>
              <a:rPr lang="en"/>
              <a:t>What do you want to learn about assessment?</a:t>
            </a:r>
          </a:p>
        </p:txBody>
      </p:sp>
      <p:sp>
        <p:nvSpPr>
          <p:cNvPr id="782" name="Shape 78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KWLR Sheet </a:t>
            </a:r>
          </a:p>
        </p:txBody>
      </p:sp>
    </p:spTree>
  </p:cSld>
  <p:clrMapOvr>
    <a:masterClrMapping/>
  </p:clrMapOvr>
  <p:transition spd="slow">
    <p:cu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We will be... </a:t>
            </a:r>
          </a:p>
          <a:p>
            <a:endParaRPr lang="en"/>
          </a:p>
          <a:p>
            <a:pPr lvl="0" indent="457200" rtl="0">
              <a:buNone/>
            </a:pPr>
            <a:r>
              <a:rPr lang="en" sz="4800" b="1"/>
              <a:t>R</a:t>
            </a:r>
            <a:r>
              <a:rPr lang="en"/>
              <a:t>espectful to ourselves and others</a:t>
            </a:r>
          </a:p>
          <a:p>
            <a:pPr marL="457200" lvl="0" indent="457200" rtl="0">
              <a:buNone/>
            </a:pPr>
            <a:r>
              <a:rPr lang="en" sz="4800" b="1"/>
              <a:t>A</a:t>
            </a:r>
            <a:r>
              <a:rPr lang="en"/>
              <a:t>ctive </a:t>
            </a:r>
          </a:p>
          <a:p>
            <a:pPr marL="457200" lvl="0" indent="457200" rtl="0">
              <a:buNone/>
            </a:pPr>
            <a:r>
              <a:rPr lang="en" sz="4800" b="1"/>
              <a:t>P</a:t>
            </a:r>
            <a:r>
              <a:rPr lang="en"/>
              <a:t>ositive with our words and actions</a:t>
            </a:r>
          </a:p>
          <a:p>
            <a:endParaRPr lang="en"/>
          </a:p>
          <a:p>
            <a:endParaRPr lang="en"/>
          </a:p>
        </p:txBody>
      </p:sp>
      <p:sp>
        <p:nvSpPr>
          <p:cNvPr id="788" name="Shape 78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Day 3 Group Norms </a:t>
            </a:r>
          </a:p>
        </p:txBody>
      </p:sp>
    </p:spTree>
  </p:cSld>
  <p:clrMapOvr>
    <a:masterClrMapping/>
  </p:clrMapOvr>
  <p:transition spd="slow">
    <p:cu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Share what you have brainstormed in groups. </a:t>
            </a:r>
          </a:p>
          <a:p>
            <a:pPr lvl="0" rtl="0">
              <a:buNone/>
            </a:pPr>
            <a:r>
              <a:rPr lang="en"/>
              <a:t>1) One group member shares for time provided.</a:t>
            </a:r>
          </a:p>
          <a:p>
            <a:pPr lvl="0" rtl="0">
              <a:buNone/>
            </a:pPr>
            <a:r>
              <a:rPr lang="en"/>
              <a:t>2) When leader says “switch”, then person to the right shares.</a:t>
            </a:r>
          </a:p>
          <a:p>
            <a:pPr lvl="0" rtl="0">
              <a:buNone/>
            </a:pPr>
            <a:r>
              <a:rPr lang="en"/>
              <a:t>3) This is repeated until everyone has shared.</a:t>
            </a:r>
          </a:p>
          <a:p>
            <a:pPr lvl="0" rtl="0">
              <a:buNone/>
            </a:pPr>
            <a:r>
              <a:rPr lang="en"/>
              <a:t>4) When all group members have shared, stand up. </a:t>
            </a:r>
          </a:p>
          <a:p>
            <a:endParaRPr lang="en"/>
          </a:p>
        </p:txBody>
      </p:sp>
      <p:sp>
        <p:nvSpPr>
          <p:cNvPr id="794" name="Shape 79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Timed RoundRobin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-Fill out "L" section on KWLR chart</a:t>
            </a:r>
          </a:p>
          <a:p>
            <a:endParaRPr lang="en"/>
          </a:p>
          <a:p>
            <a:pPr lvl="0" rtl="0">
              <a:buNone/>
            </a:pPr>
            <a:r>
              <a:rPr lang="en"/>
              <a:t>-Fill out "R" section on KWLR chart</a:t>
            </a:r>
          </a:p>
          <a:p>
            <a:pPr lvl="0" rtl="0">
              <a:buNone/>
            </a:pPr>
            <a:r>
              <a:rPr lang="en"/>
              <a:t>	-What hit home for you during the differentiation portion of this program?</a:t>
            </a:r>
          </a:p>
          <a:p>
            <a:pPr lvl="0" rtl="0">
              <a:buNone/>
            </a:pPr>
            <a:r>
              <a:rPr lang="en"/>
              <a:t>	-What are you doing in terms of differentiation in your math class now?</a:t>
            </a:r>
          </a:p>
          <a:p>
            <a:pPr lvl="0" rtl="0">
              <a:buNone/>
            </a:pPr>
            <a:r>
              <a:rPr lang="en"/>
              <a:t>	-What improvements will you make to your math instruction?</a:t>
            </a:r>
          </a:p>
        </p:txBody>
      </p:sp>
      <p:sp>
        <p:nvSpPr>
          <p:cNvPr id="123" name="Shape 12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Differentiation Wrap-Up</a:t>
            </a:r>
          </a:p>
        </p:txBody>
      </p:sp>
    </p:spTree>
  </p:cSld>
  <p:clrMapOvr>
    <a:masterClrMapping/>
  </p:clrMapOvr>
  <p:transition spd="slow">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Shape 79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1800"/>
              <a:t>A) I persistently use both summative and formative assessment daily and frequently throughout my lessons. In addition, I use the data collected to shape my lessons for my students needs.</a:t>
            </a:r>
          </a:p>
          <a:p>
            <a:pPr lvl="0" rtl="0">
              <a:buNone/>
            </a:pPr>
            <a:r>
              <a:rPr lang="en" sz="1800"/>
              <a:t>B) I sometimes use both summative and formative assessments daily throughout my lessons. I look at the data often, but feel pressured to keep up with the pace of the curriculum when lesson planning and do not always get to reteach.</a:t>
            </a:r>
          </a:p>
          <a:p>
            <a:pPr lvl="0" rtl="0">
              <a:buNone/>
            </a:pPr>
            <a:r>
              <a:rPr lang="en" sz="1800"/>
              <a:t>C) I am not sure if I use summative or formative assessment techniques. I rarely find time to reteach topics.</a:t>
            </a:r>
          </a:p>
          <a:p>
            <a:pPr>
              <a:buNone/>
            </a:pPr>
            <a:r>
              <a:rPr lang="en" sz="1800"/>
              <a:t> D) My main assessments are unit tests and I would like to learn more on how to effectively use assessment to shape my instruction.</a:t>
            </a:r>
          </a:p>
        </p:txBody>
      </p:sp>
      <p:sp>
        <p:nvSpPr>
          <p:cNvPr id="800" name="Shape 80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Which of the following is the most true for you?</a:t>
            </a:r>
          </a:p>
        </p:txBody>
      </p:sp>
    </p:spTree>
  </p:cSld>
  <p:clrMapOvr>
    <a:masterClrMapping/>
  </p:clrMapOvr>
  <p:transition spd="slow">
    <p:cu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"Assessment is gaining insight to students' knowledge and motivation"(Ginsburg and Dolan, 2011).</a:t>
            </a:r>
          </a:p>
          <a:p>
            <a:endParaRPr lang="en"/>
          </a:p>
          <a:p>
            <a:pPr lvl="0" rtl="0">
              <a:buNone/>
            </a:pPr>
            <a:r>
              <a:rPr lang="en"/>
              <a:t>What does "gaining insight" mean to you?</a:t>
            </a:r>
          </a:p>
          <a:p>
            <a:endParaRPr lang="en"/>
          </a:p>
          <a:p>
            <a:endParaRPr lang="en"/>
          </a:p>
          <a:p>
            <a:endParaRPr lang="en"/>
          </a:p>
          <a:p>
            <a:pPr marL="5029200" lvl="0" indent="0" rtl="0">
              <a:buNone/>
            </a:pPr>
            <a:r>
              <a:rPr lang="en">
                <a:solidFill>
                  <a:srgbClr val="FFFF00"/>
                </a:solidFill>
              </a:rPr>
              <a:t>#assessment</a:t>
            </a:r>
          </a:p>
          <a:p>
            <a:endParaRPr lang="en">
              <a:solidFill>
                <a:srgbClr val="FFFF00"/>
              </a:solidFill>
            </a:endParaRPr>
          </a:p>
        </p:txBody>
      </p:sp>
      <p:sp>
        <p:nvSpPr>
          <p:cNvPr id="806" name="Shape 80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What is Assessment?</a:t>
            </a:r>
          </a:p>
        </p:txBody>
      </p:sp>
    </p:spTree>
  </p:cSld>
  <p:clrMapOvr>
    <a:masterClrMapping/>
  </p:clrMapOvr>
  <p:transition spd="slow">
    <p:cu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Shape 81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-Can be informal or formal</a:t>
            </a:r>
          </a:p>
          <a:p>
            <a:pPr lvl="0" rtl="0">
              <a:buNone/>
            </a:pPr>
            <a:r>
              <a:rPr lang="en"/>
              <a:t>-Involves some kind of test</a:t>
            </a:r>
          </a:p>
          <a:p>
            <a:pPr lvl="0" rtl="0">
              <a:buNone/>
            </a:pPr>
            <a:r>
              <a:rPr lang="en"/>
              <a:t>-Not limited to testing</a:t>
            </a:r>
          </a:p>
          <a:p>
            <a:pPr lvl="0" rtl="0">
              <a:buNone/>
            </a:pPr>
            <a:r>
              <a:rPr lang="en"/>
              <a:t>-Contributes to effective instruction</a:t>
            </a:r>
          </a:p>
          <a:p>
            <a:pPr lvl="0" rtl="0">
              <a:buNone/>
            </a:pPr>
            <a:r>
              <a:rPr lang="en"/>
              <a:t>-Identifies students strengths and weaknesses</a:t>
            </a:r>
          </a:p>
          <a:p>
            <a:pPr lvl="0" rtl="0">
              <a:buNone/>
            </a:pPr>
            <a:r>
              <a:rPr lang="en"/>
              <a:t>-Helps identify difficulties</a:t>
            </a:r>
          </a:p>
          <a:p>
            <a:pPr lvl="0" rtl="0">
              <a:buNone/>
            </a:pPr>
            <a:r>
              <a:rPr lang="en"/>
              <a:t>-Learn about students likes and dislikes</a:t>
            </a:r>
          </a:p>
          <a:p>
            <a:pPr lvl="0" rtl="0">
              <a:buNone/>
            </a:pPr>
            <a:r>
              <a:rPr lang="en"/>
              <a:t>-Learn about students motivation</a:t>
            </a:r>
          </a:p>
          <a:p>
            <a:pPr>
              <a:buNone/>
            </a:pPr>
            <a:r>
              <a:rPr lang="en"/>
              <a:t>-Can predict services needed</a:t>
            </a:r>
          </a:p>
        </p:txBody>
      </p:sp>
      <p:sp>
        <p:nvSpPr>
          <p:cNvPr id="812" name="Shape 81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Assessment is ...</a:t>
            </a:r>
          </a:p>
        </p:txBody>
      </p:sp>
    </p:spTree>
  </p:cSld>
  <p:clrMapOvr>
    <a:masterClrMapping/>
  </p:clrMapOvr>
  <p:transition spd="slow">
    <p:cu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Memory Problems</a:t>
            </a:r>
          </a:p>
          <a:p>
            <a:pPr marL="457200" lvl="0" indent="-419100" rtl="0">
              <a:buClr>
                <a:schemeClr val="lt2"/>
              </a:buClr>
              <a:buSzPct val="166666"/>
              <a:buFont typeface="Arial"/>
              <a:buChar char="•"/>
            </a:pPr>
            <a:r>
              <a:rPr lang="en"/>
              <a:t>Auditory Processing</a:t>
            </a:r>
          </a:p>
          <a:p>
            <a:pPr marL="457200" lvl="0" indent="-419100" rtl="0">
              <a:buClr>
                <a:schemeClr val="lt2"/>
              </a:buClr>
              <a:buSzPct val="166666"/>
              <a:buFont typeface="Arial"/>
              <a:buChar char="•"/>
            </a:pPr>
            <a:r>
              <a:rPr lang="en"/>
              <a:t>Visual Processing</a:t>
            </a:r>
          </a:p>
          <a:p>
            <a:pPr marL="457200" lvl="0" indent="-419100" rtl="0">
              <a:buClr>
                <a:schemeClr val="lt2"/>
              </a:buClr>
              <a:buSzPct val="166666"/>
              <a:buFont typeface="Arial"/>
              <a:buChar char="•"/>
            </a:pPr>
            <a:r>
              <a:rPr lang="en"/>
              <a:t>Motor Processing</a:t>
            </a:r>
          </a:p>
          <a:p>
            <a:pPr marL="457200" lvl="0" indent="-419100" rtl="0">
              <a:buClr>
                <a:schemeClr val="lt2"/>
              </a:buClr>
              <a:buSzPct val="166666"/>
              <a:buFont typeface="Arial"/>
              <a:buChar char="•"/>
            </a:pPr>
            <a:r>
              <a:rPr lang="en"/>
              <a:t>Abstract reasoning problems</a:t>
            </a:r>
          </a:p>
          <a:p>
            <a:pPr marL="457200" lvl="0" indent="-419100" rtl="0">
              <a:buClr>
                <a:schemeClr val="lt2"/>
              </a:buClr>
              <a:buSzPct val="166666"/>
              <a:buFont typeface="Arial"/>
              <a:buChar char="•"/>
            </a:pPr>
            <a:r>
              <a:rPr lang="en"/>
              <a:t>Organizational problems </a:t>
            </a:r>
          </a:p>
          <a:p>
            <a:endParaRPr lang="en"/>
          </a:p>
        </p:txBody>
      </p:sp>
      <p:sp>
        <p:nvSpPr>
          <p:cNvPr id="818" name="Shape 81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Recall on barriers to math learning...</a:t>
            </a:r>
          </a:p>
        </p:txBody>
      </p:sp>
    </p:spTree>
  </p:cSld>
  <p:clrMapOvr>
    <a:masterClrMapping/>
  </p:clrMapOvr>
  <p:transition spd="slow">
    <p:cu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Summative Assessment</a:t>
            </a:r>
          </a:p>
          <a:p>
            <a:endParaRPr lang="en"/>
          </a:p>
          <a:p>
            <a:pPr lvl="0" rtl="0">
              <a:buNone/>
            </a:pPr>
            <a:r>
              <a:rPr lang="en"/>
              <a:t>Formative Assessment </a:t>
            </a:r>
          </a:p>
          <a:p>
            <a:endParaRPr lang="en"/>
          </a:p>
          <a:p>
            <a:pPr lvl="0" rtl="0">
              <a:buNone/>
            </a:pPr>
            <a:r>
              <a:rPr lang="en"/>
              <a:t>Both: Assess student learning. </a:t>
            </a:r>
          </a:p>
        </p:txBody>
      </p:sp>
      <p:sp>
        <p:nvSpPr>
          <p:cNvPr id="824" name="Shape 82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Types of Assessment</a:t>
            </a:r>
          </a:p>
        </p:txBody>
      </p:sp>
    </p:spTree>
  </p:cSld>
  <p:clrMapOvr>
    <a:masterClrMapping/>
  </p:clrMapOvr>
  <p:transition spd="slow">
    <p:cu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Give periodically at a point in time to measure student mastery. Used AFTER learning. </a:t>
            </a:r>
          </a:p>
          <a:p>
            <a:endParaRPr lang="en"/>
          </a:p>
          <a:p>
            <a:pPr lvl="0" rtl="0">
              <a:buClr>
                <a:srgbClr val="000000"/>
              </a:buClr>
              <a:buSzPct val="36666"/>
              <a:buFont typeface="Arial"/>
              <a:buNone/>
            </a:pPr>
            <a:r>
              <a:rPr lang="en"/>
              <a:t>State tests</a:t>
            </a:r>
          </a:p>
          <a:p>
            <a:pPr lvl="0" rtl="0">
              <a:buClr>
                <a:srgbClr val="000000"/>
              </a:buClr>
              <a:buSzPct val="36666"/>
              <a:buFont typeface="Arial"/>
              <a:buNone/>
            </a:pPr>
            <a:r>
              <a:rPr lang="en"/>
              <a:t>Unit tests</a:t>
            </a:r>
          </a:p>
          <a:p>
            <a:pPr lvl="0" rtl="0">
              <a:buClr>
                <a:srgbClr val="000000"/>
              </a:buClr>
              <a:buSzPct val="36666"/>
              <a:buFont typeface="Arial"/>
              <a:buNone/>
            </a:pPr>
            <a:r>
              <a:rPr lang="en"/>
              <a:t>Quizzes</a:t>
            </a:r>
          </a:p>
          <a:p>
            <a:pPr lvl="0" rtl="0">
              <a:buClr>
                <a:srgbClr val="000000"/>
              </a:buClr>
              <a:buSzPct val="36666"/>
              <a:buFont typeface="Arial"/>
              <a:buNone/>
            </a:pPr>
            <a:r>
              <a:rPr lang="en"/>
              <a:t>ACT/SAT</a:t>
            </a:r>
          </a:p>
          <a:p>
            <a:pPr lvl="0" rtl="0">
              <a:buClr>
                <a:srgbClr val="000000"/>
              </a:buClr>
              <a:buSzPct val="36666"/>
              <a:buFont typeface="Arial"/>
              <a:buNone/>
            </a:pPr>
            <a:r>
              <a:rPr lang="en"/>
              <a:t>Standardized Tests</a:t>
            </a:r>
          </a:p>
          <a:p>
            <a:pPr lvl="0">
              <a:buClr>
                <a:srgbClr val="000000"/>
              </a:buClr>
              <a:buSzPct val="36666"/>
              <a:buFont typeface="Arial"/>
              <a:buNone/>
            </a:pPr>
            <a:r>
              <a:rPr lang="en"/>
              <a:t>Report Cards</a:t>
            </a:r>
          </a:p>
        </p:txBody>
      </p:sp>
      <p:sp>
        <p:nvSpPr>
          <p:cNvPr id="830" name="Shape 83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Summative Assessment</a:t>
            </a:r>
          </a:p>
        </p:txBody>
      </p:sp>
    </p:spTree>
  </p:cSld>
  <p:clrMapOvr>
    <a:masterClrMapping/>
  </p:clrMapOvr>
  <p:transition spd="slow">
    <p:cu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Used as a huge part of the instructional process</a:t>
            </a:r>
          </a:p>
          <a:p>
            <a:pPr marL="457200" lvl="0" indent="-419100" rtl="0">
              <a:buClr>
                <a:schemeClr val="lt2"/>
              </a:buClr>
              <a:buSzPct val="166666"/>
              <a:buFont typeface="Arial"/>
              <a:buChar char="•"/>
            </a:pPr>
            <a:r>
              <a:rPr lang="en"/>
              <a:t>Not tied to grades</a:t>
            </a:r>
          </a:p>
          <a:p>
            <a:pPr marL="457200" lvl="0" indent="-419100" rtl="0">
              <a:buClr>
                <a:schemeClr val="lt2"/>
              </a:buClr>
              <a:buSzPct val="166666"/>
              <a:buFont typeface="Arial"/>
              <a:buChar char="•"/>
            </a:pPr>
            <a:r>
              <a:rPr lang="en"/>
              <a:t>Seen as "practice" before the summative test</a:t>
            </a:r>
          </a:p>
          <a:p>
            <a:pPr marL="457200" lvl="0" indent="-419100" rtl="0">
              <a:buClr>
                <a:schemeClr val="lt2"/>
              </a:buClr>
              <a:buSzPct val="166666"/>
              <a:buFont typeface="Arial"/>
              <a:buChar char="•"/>
            </a:pPr>
            <a:r>
              <a:rPr lang="en"/>
              <a:t>Teachers AND students act as assessors </a:t>
            </a:r>
          </a:p>
          <a:p>
            <a:pPr marL="457200" lvl="0" indent="-419100" rtl="0">
              <a:buClr>
                <a:schemeClr val="lt2"/>
              </a:buClr>
              <a:buSzPct val="166666"/>
              <a:buFont typeface="Arial"/>
              <a:buChar char="•"/>
            </a:pPr>
            <a:r>
              <a:rPr lang="en"/>
              <a:t>Provides feedback for both students and teachers </a:t>
            </a:r>
          </a:p>
          <a:p>
            <a:pPr marL="457200" lvl="0" indent="-419100" rtl="0">
              <a:buClr>
                <a:schemeClr val="lt2"/>
              </a:buClr>
              <a:buSzPct val="166666"/>
              <a:buFont typeface="Arial"/>
              <a:buChar char="•"/>
            </a:pPr>
            <a:r>
              <a:rPr lang="en"/>
              <a:t>During Learning </a:t>
            </a:r>
          </a:p>
          <a:p>
            <a:pPr marL="457200" lvl="0" indent="-419100" rtl="0">
              <a:buClr>
                <a:schemeClr val="lt2"/>
              </a:buClr>
              <a:buSzPct val="166666"/>
              <a:buFont typeface="Arial"/>
              <a:buChar char="•"/>
            </a:pPr>
            <a:r>
              <a:rPr lang="en"/>
              <a:t>Ongoing</a:t>
            </a:r>
          </a:p>
          <a:p>
            <a:endParaRPr lang="en"/>
          </a:p>
        </p:txBody>
      </p:sp>
      <p:sp>
        <p:nvSpPr>
          <p:cNvPr id="836" name="Shape 83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Formative Assessment </a:t>
            </a:r>
          </a:p>
        </p:txBody>
      </p:sp>
    </p:spTree>
  </p:cSld>
  <p:clrMapOvr>
    <a:masterClrMapping/>
  </p:clrMapOvr>
  <p:transition spd="slow">
    <p:cu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Why we need continuous assessment...</a:t>
            </a:r>
          </a:p>
          <a:p>
            <a:endParaRPr lang="en"/>
          </a:p>
          <a:p>
            <a:pPr>
              <a:buNone/>
            </a:pPr>
            <a:r>
              <a:rPr lang="en"/>
              <a:t>We ask "What and how ARE they learning?"</a:t>
            </a:r>
          </a:p>
        </p:txBody>
      </p:sp>
      <p:sp>
        <p:nvSpPr>
          <p:cNvPr id="842" name="Shape 84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What is Mathematical Proficiency? </a:t>
            </a:r>
          </a:p>
        </p:txBody>
      </p:sp>
    </p:spTree>
  </p:cSld>
  <p:clrMapOvr>
    <a:masterClrMapping/>
  </p:clrMapOvr>
  <p:transition spd="slow">
    <p:cu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p:nvPr/>
        </p:nvSpPr>
        <p:spPr>
          <a:xfrm>
            <a:off x="1195250" y="1959425"/>
            <a:ext cx="2037900" cy="11364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48" name="Shape 848"/>
          <p:cNvSpPr/>
          <p:nvPr/>
        </p:nvSpPr>
        <p:spPr>
          <a:xfrm>
            <a:off x="5917475" y="4761400"/>
            <a:ext cx="2331599" cy="12933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49" name="Shape 849"/>
          <p:cNvSpPr/>
          <p:nvPr/>
        </p:nvSpPr>
        <p:spPr>
          <a:xfrm>
            <a:off x="725100" y="3664200"/>
            <a:ext cx="2312099" cy="13910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50" name="Shape 850"/>
          <p:cNvSpPr/>
          <p:nvPr/>
        </p:nvSpPr>
        <p:spPr>
          <a:xfrm>
            <a:off x="5799925" y="2370925"/>
            <a:ext cx="2351400" cy="10385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51" name="Shape 851"/>
          <p:cNvSpPr/>
          <p:nvPr/>
        </p:nvSpPr>
        <p:spPr>
          <a:xfrm>
            <a:off x="3233150" y="5153275"/>
            <a:ext cx="2449199" cy="15869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52" name="Shape 852"/>
          <p:cNvSpPr/>
          <p:nvPr/>
        </p:nvSpPr>
        <p:spPr>
          <a:xfrm>
            <a:off x="3820875" y="313500"/>
            <a:ext cx="4761300" cy="1606800"/>
          </a:xfrm>
          <a:prstGeom prst="roundRect">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53" name="Shape 853"/>
          <p:cNvSpPr txBox="1"/>
          <p:nvPr/>
        </p:nvSpPr>
        <p:spPr>
          <a:xfrm>
            <a:off x="4186675" y="574800"/>
            <a:ext cx="3657600" cy="457200"/>
          </a:xfrm>
          <a:prstGeom prst="rect">
            <a:avLst/>
          </a:prstGeom>
          <a:noFill/>
        </p:spPr>
        <p:txBody>
          <a:bodyPr lIns="91425" tIns="91425" rIns="91425" bIns="91425" anchor="t" anchorCtr="0">
            <a:noAutofit/>
          </a:bodyPr>
          <a:lstStyle/>
          <a:p>
            <a:pPr>
              <a:buNone/>
            </a:pPr>
            <a:r>
              <a:rPr lang="en" sz="3600"/>
              <a:t>Computational Fluency</a:t>
            </a:r>
          </a:p>
        </p:txBody>
      </p:sp>
      <p:sp>
        <p:nvSpPr>
          <p:cNvPr id="854" name="Shape 854"/>
          <p:cNvSpPr txBox="1"/>
          <p:nvPr/>
        </p:nvSpPr>
        <p:spPr>
          <a:xfrm>
            <a:off x="1391200" y="2135775"/>
            <a:ext cx="1763400" cy="842400"/>
          </a:xfrm>
          <a:prstGeom prst="rect">
            <a:avLst/>
          </a:prstGeom>
          <a:noFill/>
        </p:spPr>
        <p:txBody>
          <a:bodyPr lIns="91425" tIns="91425" rIns="91425" bIns="91425" anchor="t" anchorCtr="0">
            <a:noAutofit/>
          </a:bodyPr>
          <a:lstStyle/>
          <a:p>
            <a:pPr>
              <a:buNone/>
            </a:pPr>
            <a:r>
              <a:rPr lang="en" sz="2400"/>
              <a:t>Number Sense </a:t>
            </a:r>
          </a:p>
        </p:txBody>
      </p:sp>
      <p:sp>
        <p:nvSpPr>
          <p:cNvPr id="855" name="Shape 855"/>
          <p:cNvSpPr txBox="1"/>
          <p:nvPr/>
        </p:nvSpPr>
        <p:spPr>
          <a:xfrm>
            <a:off x="5956675" y="2527675"/>
            <a:ext cx="2116199" cy="803400"/>
          </a:xfrm>
          <a:prstGeom prst="rect">
            <a:avLst/>
          </a:prstGeom>
          <a:noFill/>
        </p:spPr>
        <p:txBody>
          <a:bodyPr lIns="91425" tIns="91425" rIns="91425" bIns="91425" anchor="t" anchorCtr="0">
            <a:noAutofit/>
          </a:bodyPr>
          <a:lstStyle/>
          <a:p>
            <a:pPr>
              <a:buNone/>
            </a:pPr>
            <a:r>
              <a:rPr lang="en" sz="2400"/>
              <a:t>Procedural Skills </a:t>
            </a:r>
          </a:p>
        </p:txBody>
      </p:sp>
      <p:sp>
        <p:nvSpPr>
          <p:cNvPr id="856" name="Shape 856"/>
          <p:cNvSpPr txBox="1"/>
          <p:nvPr/>
        </p:nvSpPr>
        <p:spPr>
          <a:xfrm>
            <a:off x="822950" y="3742500"/>
            <a:ext cx="2116199" cy="1254000"/>
          </a:xfrm>
          <a:prstGeom prst="rect">
            <a:avLst/>
          </a:prstGeom>
          <a:noFill/>
        </p:spPr>
        <p:txBody>
          <a:bodyPr lIns="91425" tIns="91425" rIns="91425" bIns="91425" anchor="t" anchorCtr="0">
            <a:noAutofit/>
          </a:bodyPr>
          <a:lstStyle/>
          <a:p>
            <a:pPr>
              <a:buNone/>
            </a:pPr>
            <a:r>
              <a:rPr lang="en" sz="1800"/>
              <a:t>Understanding meaning and when to sue operations</a:t>
            </a:r>
          </a:p>
        </p:txBody>
      </p:sp>
      <p:sp>
        <p:nvSpPr>
          <p:cNvPr id="857" name="Shape 857"/>
          <p:cNvSpPr txBox="1"/>
          <p:nvPr/>
        </p:nvSpPr>
        <p:spPr>
          <a:xfrm>
            <a:off x="6093825" y="4918175"/>
            <a:ext cx="2018099" cy="1038599"/>
          </a:xfrm>
          <a:prstGeom prst="rect">
            <a:avLst/>
          </a:prstGeom>
          <a:noFill/>
        </p:spPr>
        <p:txBody>
          <a:bodyPr lIns="91425" tIns="91425" rIns="91425" bIns="91425" anchor="t" anchorCtr="0">
            <a:noAutofit/>
          </a:bodyPr>
          <a:lstStyle/>
          <a:p>
            <a:pPr lvl="0" rtl="0">
              <a:buNone/>
            </a:pPr>
            <a:r>
              <a:rPr lang="en" sz="2400"/>
              <a:t>Compute</a:t>
            </a:r>
          </a:p>
          <a:p>
            <a:pPr>
              <a:buNone/>
            </a:pPr>
            <a:r>
              <a:rPr lang="en" sz="2400"/>
              <a:t>Accurately</a:t>
            </a:r>
          </a:p>
        </p:txBody>
      </p:sp>
      <p:sp>
        <p:nvSpPr>
          <p:cNvPr id="858" name="Shape 858"/>
          <p:cNvSpPr txBox="1"/>
          <p:nvPr/>
        </p:nvSpPr>
        <p:spPr>
          <a:xfrm>
            <a:off x="3370225" y="5329650"/>
            <a:ext cx="2292599" cy="1254000"/>
          </a:xfrm>
          <a:prstGeom prst="rect">
            <a:avLst/>
          </a:prstGeom>
          <a:noFill/>
        </p:spPr>
        <p:txBody>
          <a:bodyPr lIns="91425" tIns="91425" rIns="91425" bIns="91425" anchor="t" anchorCtr="0">
            <a:noAutofit/>
          </a:bodyPr>
          <a:lstStyle/>
          <a:p>
            <a:pPr>
              <a:buNone/>
            </a:pPr>
            <a:r>
              <a:rPr lang="en" sz="2400"/>
              <a:t>Make generalizations </a:t>
            </a:r>
          </a:p>
        </p:txBody>
      </p:sp>
      <p:sp>
        <p:nvSpPr>
          <p:cNvPr id="859" name="Shape 859"/>
          <p:cNvSpPr/>
          <p:nvPr/>
        </p:nvSpPr>
        <p:spPr>
          <a:xfrm>
            <a:off x="1567550" y="685800"/>
            <a:ext cx="2135699" cy="1058099"/>
          </a:xfrm>
          <a:prstGeom prst="bentArrow">
            <a:avLst>
              <a:gd name="adj1" fmla="val 25000"/>
              <a:gd name="adj2" fmla="val 25000"/>
              <a:gd name="adj3" fmla="val 25000"/>
              <a:gd name="adj4" fmla="val 4375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60" name="Shape 860"/>
          <p:cNvSpPr/>
          <p:nvPr/>
        </p:nvSpPr>
        <p:spPr>
          <a:xfrm rot="-5171321">
            <a:off x="3660142" y="3374849"/>
            <a:ext cx="2486799" cy="549001"/>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61" name="Shape 861"/>
          <p:cNvSpPr/>
          <p:nvPr/>
        </p:nvSpPr>
        <p:spPr>
          <a:xfrm rot="-4379812">
            <a:off x="2483373" y="3154488"/>
            <a:ext cx="2486801" cy="548898"/>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62" name="Shape 862"/>
          <p:cNvSpPr/>
          <p:nvPr/>
        </p:nvSpPr>
        <p:spPr>
          <a:xfrm rot="-6588122">
            <a:off x="6132539" y="4069262"/>
            <a:ext cx="1021927" cy="224243"/>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63" name="Shape 863"/>
          <p:cNvSpPr/>
          <p:nvPr/>
        </p:nvSpPr>
        <p:spPr>
          <a:xfrm>
            <a:off x="8428125" y="2075450"/>
            <a:ext cx="415200" cy="884400"/>
          </a:xfrm>
          <a:prstGeom prst="bentUpArrow">
            <a:avLst>
              <a:gd name="adj1" fmla="val 25000"/>
              <a:gd name="adj2" fmla="val 25000"/>
              <a:gd name="adj3" fmla="val 25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Goal Setting </a:t>
            </a:r>
          </a:p>
          <a:p>
            <a:pPr marL="457200" lvl="0" indent="-419100" rtl="0">
              <a:buClr>
                <a:schemeClr val="lt2"/>
              </a:buClr>
              <a:buSzPct val="166666"/>
              <a:buFont typeface="Arial"/>
              <a:buChar char="•"/>
            </a:pPr>
            <a:r>
              <a:rPr lang="en"/>
              <a:t>Observations</a:t>
            </a:r>
          </a:p>
          <a:p>
            <a:pPr marL="457200" lvl="0" indent="-419100" rtl="0">
              <a:buClr>
                <a:schemeClr val="lt2"/>
              </a:buClr>
              <a:buSzPct val="166666"/>
              <a:buFont typeface="Arial"/>
              <a:buChar char="•"/>
            </a:pPr>
            <a:r>
              <a:rPr lang="en"/>
              <a:t>Self and Peer Assessments </a:t>
            </a:r>
          </a:p>
          <a:p>
            <a:pPr marL="457200" lvl="0" indent="-419100" rtl="0">
              <a:buClr>
                <a:schemeClr val="lt2"/>
              </a:buClr>
              <a:buSzPct val="166666"/>
              <a:buFont typeface="Arial"/>
              <a:buChar char="•"/>
            </a:pPr>
            <a:r>
              <a:rPr lang="en"/>
              <a:t>Student Record Keeping </a:t>
            </a:r>
          </a:p>
          <a:p>
            <a:pPr marL="457200" lvl="0" indent="-419100" rtl="0">
              <a:buClr>
                <a:schemeClr val="lt2"/>
              </a:buClr>
              <a:buSzPct val="166666"/>
              <a:buFont typeface="Arial"/>
              <a:buChar char="•"/>
            </a:pPr>
            <a:r>
              <a:rPr lang="en"/>
              <a:t>Discussion and effective questioning</a:t>
            </a:r>
          </a:p>
          <a:p>
            <a:pPr marL="457200" lvl="0" indent="-419100" rtl="0">
              <a:buClr>
                <a:schemeClr val="lt2"/>
              </a:buClr>
              <a:buSzPct val="166666"/>
              <a:buFont typeface="Arial"/>
              <a:buChar char="•"/>
            </a:pPr>
            <a:r>
              <a:rPr lang="en"/>
              <a:t>One on One Conferencing </a:t>
            </a:r>
          </a:p>
          <a:p>
            <a:pPr marL="457200" lvl="0" indent="-419100" rtl="0">
              <a:buClr>
                <a:schemeClr val="lt2"/>
              </a:buClr>
              <a:buSzPct val="166666"/>
              <a:buFont typeface="Arial"/>
              <a:buChar char="•"/>
            </a:pPr>
            <a:r>
              <a:rPr lang="en"/>
              <a:t>Exit Slips</a:t>
            </a:r>
          </a:p>
          <a:p>
            <a:pPr marL="457200" lvl="0" indent="-419100" rtl="0">
              <a:buClr>
                <a:schemeClr val="lt2"/>
              </a:buClr>
              <a:buSzPct val="166666"/>
              <a:buFont typeface="Arial"/>
              <a:buChar char="•"/>
            </a:pPr>
            <a:r>
              <a:rPr lang="en"/>
              <a:t>Cooperative Learning Groups</a:t>
            </a:r>
          </a:p>
          <a:p>
            <a:endParaRPr lang="en"/>
          </a:p>
        </p:txBody>
      </p:sp>
      <p:sp>
        <p:nvSpPr>
          <p:cNvPr id="869" name="Shape 86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Strategies for using Effective Formative Assessments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Objectives:</a:t>
            </a:r>
          </a:p>
          <a:p>
            <a:pPr marL="457200" lvl="0" indent="-419100" rtl="0">
              <a:buClr>
                <a:schemeClr val="lt2"/>
              </a:buClr>
              <a:buSzPct val="100000"/>
              <a:buFont typeface="Arial"/>
              <a:buAutoNum type="arabicPeriod"/>
            </a:pPr>
            <a:r>
              <a:rPr lang="en"/>
              <a:t>Attendees will define dyscalculia, describe possible effects it may have on students, and list one instructional strategy used to help students with math disabilities.</a:t>
            </a:r>
          </a:p>
          <a:p>
            <a:pPr marL="457200" lvl="0" indent="-419100" rtl="0">
              <a:buClr>
                <a:schemeClr val="lt2"/>
              </a:buClr>
              <a:buSzPct val="100000"/>
              <a:buFont typeface="Arial"/>
              <a:buAutoNum type="arabicPeriod"/>
            </a:pPr>
            <a:r>
              <a:rPr lang="en"/>
              <a:t>Attendees will construct an example of how to use CRA with content from their own curriculum.</a:t>
            </a:r>
          </a:p>
          <a:p>
            <a:endParaRPr lang="en"/>
          </a:p>
        </p:txBody>
      </p:sp>
      <p:sp>
        <p:nvSpPr>
          <p:cNvPr id="129" name="Shape 12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Learning Disabilities in Math and Instructional Strategies</a:t>
            </a:r>
          </a:p>
        </p:txBody>
      </p:sp>
    </p:spTree>
  </p:cSld>
  <p:clrMapOvr>
    <a:masterClrMapping/>
  </p:clrMapOvr>
  <p:transition spd="slow">
    <p:cu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Shape 87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Clear learning targets</a:t>
            </a:r>
          </a:p>
          <a:p>
            <a:pPr marL="457200" lvl="0" indent="-419100" rtl="0">
              <a:buClr>
                <a:schemeClr val="lt2"/>
              </a:buClr>
              <a:buSzPct val="166666"/>
              <a:buFont typeface="Arial"/>
              <a:buChar char="•"/>
            </a:pPr>
            <a:r>
              <a:rPr lang="en"/>
              <a:t>Each day, begin with "I can" statement</a:t>
            </a:r>
          </a:p>
          <a:p>
            <a:pPr marL="457200" lvl="0" indent="-419100" rtl="0">
              <a:buClr>
                <a:schemeClr val="lt2"/>
              </a:buClr>
              <a:buSzPct val="166666"/>
              <a:buFont typeface="Arial"/>
              <a:buChar char="•"/>
            </a:pPr>
            <a:r>
              <a:rPr lang="en"/>
              <a:t>Allow students to set goals</a:t>
            </a:r>
          </a:p>
          <a:p>
            <a:pPr marL="457200" lvl="0" indent="-419100" rtl="0">
              <a:buClr>
                <a:schemeClr val="lt2"/>
              </a:buClr>
              <a:buSzPct val="166666"/>
              <a:buFont typeface="Arial"/>
              <a:buChar char="•"/>
            </a:pPr>
            <a:r>
              <a:rPr lang="en"/>
              <a:t>Let's practice...</a:t>
            </a:r>
          </a:p>
          <a:p>
            <a:pPr lvl="0" rtl="0">
              <a:lnSpc>
                <a:spcPct val="115000"/>
              </a:lnSpc>
              <a:spcBef>
                <a:spcPts val="0"/>
              </a:spcBef>
              <a:buNone/>
            </a:pPr>
            <a:r>
              <a:rPr lang="en">
                <a:solidFill>
                  <a:schemeClr val="accent2"/>
                </a:solidFill>
              </a:rPr>
              <a:t>N.</a:t>
            </a:r>
            <a:r>
              <a:rPr lang="en">
                <a:solidFill>
                  <a:schemeClr val="accent3"/>
                </a:solidFill>
              </a:rPr>
              <a:t>FL.05.04</a:t>
            </a:r>
          </a:p>
          <a:p>
            <a:pPr lvl="0" rtl="0">
              <a:lnSpc>
                <a:spcPct val="115000"/>
              </a:lnSpc>
              <a:spcBef>
                <a:spcPts val="0"/>
              </a:spcBef>
              <a:buNone/>
            </a:pPr>
            <a:r>
              <a:rPr lang="en">
                <a:solidFill>
                  <a:schemeClr val="accent3"/>
                </a:solidFill>
              </a:rPr>
              <a:t>Multiply a multi-digit number by a two-digit number; recognize and be able to</a:t>
            </a:r>
          </a:p>
          <a:p>
            <a:pPr lvl="0" rtl="0">
              <a:lnSpc>
                <a:spcPct val="115000"/>
              </a:lnSpc>
              <a:spcBef>
                <a:spcPts val="0"/>
              </a:spcBef>
              <a:buNone/>
            </a:pPr>
            <a:r>
              <a:rPr lang="en">
                <a:solidFill>
                  <a:schemeClr val="accent3"/>
                </a:solidFill>
              </a:rPr>
              <a:t>explain common computational errors such as not accounting for place value.</a:t>
            </a:r>
          </a:p>
          <a:p>
            <a:endParaRPr lang="en">
              <a:solidFill>
                <a:schemeClr val="accent3"/>
              </a:solidFill>
            </a:endParaRPr>
          </a:p>
        </p:txBody>
      </p:sp>
      <p:sp>
        <p:nvSpPr>
          <p:cNvPr id="875" name="Shape 87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Goal Setting </a:t>
            </a:r>
          </a:p>
        </p:txBody>
      </p:sp>
    </p:spTree>
  </p:cSld>
  <p:clrMapOvr>
    <a:masterClrMapping/>
  </p:clrMapOvr>
  <p:transition spd="slow">
    <p:cu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4800" i="1"/>
              <a:t>I can multiply by numbers with more than one digit. </a:t>
            </a:r>
          </a:p>
          <a:p>
            <a:endParaRPr lang="en" sz="4800" i="1"/>
          </a:p>
          <a:p>
            <a:pPr lvl="0" rtl="0">
              <a:buNone/>
            </a:pPr>
            <a:r>
              <a:rPr lang="en"/>
              <a:t>Chorally read statement at the beginning, during, and at the end of the lesson. </a:t>
            </a:r>
          </a:p>
        </p:txBody>
      </p:sp>
      <p:sp>
        <p:nvSpPr>
          <p:cNvPr id="881" name="Shape 88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It might look like this..</a:t>
            </a:r>
          </a:p>
        </p:txBody>
      </p:sp>
    </p:spTree>
  </p:cSld>
  <p:clrMapOvr>
    <a:masterClrMapping/>
  </p:clrMapOvr>
  <p:transition spd="slow">
    <p:cu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solidFill>
                  <a:srgbClr val="FF0000"/>
                </a:solidFill>
              </a:rPr>
              <a:t>RED: I NEED RETEACHING!</a:t>
            </a:r>
          </a:p>
          <a:p>
            <a:endParaRPr lang="en">
              <a:solidFill>
                <a:srgbClr val="FF0000"/>
              </a:solidFill>
            </a:endParaRPr>
          </a:p>
          <a:p>
            <a:pPr lvl="0" rtl="0">
              <a:buNone/>
            </a:pPr>
            <a:r>
              <a:rPr lang="en">
                <a:solidFill>
                  <a:srgbClr val="FFFF00"/>
                </a:solidFill>
              </a:rPr>
              <a:t>YELLOW: I GET SOME PARTS, BUT NEED REMINDERS WITH OTHERS!</a:t>
            </a:r>
          </a:p>
          <a:p>
            <a:endParaRPr lang="en">
              <a:solidFill>
                <a:srgbClr val="FFFF00"/>
              </a:solidFill>
            </a:endParaRPr>
          </a:p>
          <a:p>
            <a:pPr>
              <a:buNone/>
            </a:pPr>
            <a:r>
              <a:rPr lang="en">
                <a:solidFill>
                  <a:srgbClr val="00FF00"/>
                </a:solidFill>
              </a:rPr>
              <a:t>GREEN: I'M GOOD TO GO! </a:t>
            </a:r>
          </a:p>
        </p:txBody>
      </p:sp>
      <p:sp>
        <p:nvSpPr>
          <p:cNvPr id="887" name="Shape 88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solidFill>
                  <a:srgbClr val="FF0000"/>
                </a:solidFill>
              </a:rPr>
              <a:t>Red</a:t>
            </a:r>
            <a:r>
              <a:rPr lang="en"/>
              <a:t>, </a:t>
            </a:r>
            <a:r>
              <a:rPr lang="en">
                <a:solidFill>
                  <a:srgbClr val="FFFF00"/>
                </a:solidFill>
              </a:rPr>
              <a:t>Yellow</a:t>
            </a:r>
            <a:r>
              <a:rPr lang="en"/>
              <a:t>, and </a:t>
            </a:r>
            <a:r>
              <a:rPr lang="en">
                <a:solidFill>
                  <a:srgbClr val="00FF00"/>
                </a:solidFill>
              </a:rPr>
              <a:t>Green </a:t>
            </a:r>
          </a:p>
        </p:txBody>
      </p:sp>
    </p:spTree>
  </p:cSld>
  <p:clrMapOvr>
    <a:masterClrMapping/>
  </p:clrMapOvr>
  <p:transition spd="slow">
    <p:cu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Red, Yellow, Green Reflections </a:t>
            </a:r>
          </a:p>
        </p:txBody>
      </p:sp>
      <p:graphicFrame>
        <p:nvGraphicFramePr>
          <p:cNvPr id="893" name="Shape 893"/>
          <p:cNvGraphicFramePr/>
          <p:nvPr/>
        </p:nvGraphicFramePr>
        <p:xfrm>
          <a:off x="1151323" y="2071425"/>
          <a:ext cx="7239050" cy="1188630"/>
        </p:xfrm>
        <a:graphic>
          <a:graphicData uri="http://schemas.openxmlformats.org/drawingml/2006/table">
            <a:tbl>
              <a:tblPr>
                <a:noFill/>
                <a:tableStyleId>{28A43F39-1C27-4EFB-B6D3-38ED24A5EFD4}</a:tableStyleId>
              </a:tblPr>
              <a:tblGrid>
                <a:gridCol w="1034150"/>
                <a:gridCol w="1034150"/>
                <a:gridCol w="1034150"/>
                <a:gridCol w="1034150"/>
                <a:gridCol w="1034150"/>
                <a:gridCol w="1034150"/>
                <a:gridCol w="1034150"/>
              </a:tblGrid>
              <a:tr h="381000">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r>
              <a:tr h="381000">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r>
              <a:tr h="381000">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r>
            </a:tbl>
          </a:graphicData>
        </a:graphic>
      </p:graphicFrame>
      <p:sp>
        <p:nvSpPr>
          <p:cNvPr id="894" name="Shape 89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895" name="Shape 895"/>
          <p:cNvSpPr/>
          <p:nvPr/>
        </p:nvSpPr>
        <p:spPr>
          <a:xfrm>
            <a:off x="819750" y="1614512"/>
            <a:ext cx="7720200" cy="49182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96" name="Shape 896"/>
          <p:cNvSpPr txBox="1"/>
          <p:nvPr/>
        </p:nvSpPr>
        <p:spPr>
          <a:xfrm>
            <a:off x="819750" y="1751762"/>
            <a:ext cx="7504499" cy="4643699"/>
          </a:xfrm>
          <a:prstGeom prst="rect">
            <a:avLst/>
          </a:prstGeom>
          <a:noFill/>
        </p:spPr>
        <p:txBody>
          <a:bodyPr lIns="91425" tIns="91425" rIns="91425" bIns="91425" anchor="t" anchorCtr="0">
            <a:noAutofit/>
          </a:bodyPr>
          <a:lstStyle/>
          <a:p>
            <a:endParaRPr/>
          </a:p>
        </p:txBody>
      </p:sp>
      <p:graphicFrame>
        <p:nvGraphicFramePr>
          <p:cNvPr id="897" name="Shape 897"/>
          <p:cNvGraphicFramePr/>
          <p:nvPr/>
        </p:nvGraphicFramePr>
        <p:xfrm>
          <a:off x="952500" y="2215825"/>
          <a:ext cx="7371875" cy="4023275"/>
        </p:xfrm>
        <a:graphic>
          <a:graphicData uri="http://schemas.openxmlformats.org/drawingml/2006/table">
            <a:tbl>
              <a:tblPr>
                <a:noFill/>
                <a:tableStyleId>{6B2CB4AD-EF99-4800-B170-FA58C2779B88}</a:tableStyleId>
              </a:tblPr>
              <a:tblGrid>
                <a:gridCol w="1053125"/>
                <a:gridCol w="1053125"/>
                <a:gridCol w="1053125"/>
                <a:gridCol w="1053125"/>
                <a:gridCol w="1053125"/>
                <a:gridCol w="1053125"/>
                <a:gridCol w="1053125"/>
              </a:tblGrid>
              <a:tr h="1364775">
                <a:tc>
                  <a:txBody>
                    <a:bodyPr/>
                    <a:lstStyle/>
                    <a:p>
                      <a:pPr>
                        <a:buNone/>
                      </a:pPr>
                      <a:r>
                        <a:rPr lang="en"/>
                        <a:t>Unit Name </a:t>
                      </a:r>
                    </a:p>
                  </a:txBody>
                  <a:tcPr marL="91425" marR="91425" marT="91425" marB="91425"/>
                </a:tc>
                <a:tc gridSpan="3">
                  <a:txBody>
                    <a:bodyPr/>
                    <a:lstStyle/>
                    <a:p>
                      <a:pPr>
                        <a:buNone/>
                      </a:pPr>
                      <a:r>
                        <a:rPr lang="en"/>
                        <a:t>Before Unit</a:t>
                      </a:r>
                    </a:p>
                  </a:txBody>
                  <a:tcPr marL="91425" marR="91425" marT="91425" marB="91425"/>
                </a:tc>
                <a:tc hMerge="1">
                  <a:txBody>
                    <a:bodyPr/>
                    <a:lstStyle/>
                    <a:p>
                      <a:endParaRPr lang="en-US"/>
                    </a:p>
                  </a:txBody>
                  <a:tcPr/>
                </a:tc>
                <a:tc hMerge="1">
                  <a:txBody>
                    <a:bodyPr/>
                    <a:lstStyle/>
                    <a:p>
                      <a:endParaRPr lang="en-US"/>
                    </a:p>
                  </a:txBody>
                  <a:tcPr/>
                </a:tc>
                <a:tc gridSpan="3">
                  <a:txBody>
                    <a:bodyPr/>
                    <a:lstStyle/>
                    <a:p>
                      <a:pPr>
                        <a:buNone/>
                      </a:pPr>
                      <a:r>
                        <a:rPr lang="en"/>
                        <a:t>After Unit</a:t>
                      </a:r>
                    </a:p>
                  </a:txBody>
                  <a:tcPr marL="91425" marR="91425" marT="91425" marB="91425"/>
                </a:tc>
                <a:tc hMerge="1">
                  <a:txBody>
                    <a:bodyPr/>
                    <a:lstStyle/>
                    <a:p>
                      <a:endParaRPr lang="en-US"/>
                    </a:p>
                  </a:txBody>
                  <a:tcPr/>
                </a:tc>
                <a:tc hMerge="1">
                  <a:txBody>
                    <a:bodyPr/>
                    <a:lstStyle/>
                    <a:p>
                      <a:endParaRPr lang="en-US"/>
                    </a:p>
                  </a:txBody>
                  <a:tcPr/>
                </a:tc>
              </a:tr>
              <a:tr h="1364775">
                <a:tc>
                  <a:txBody>
                    <a:bodyPr/>
                    <a:lstStyle/>
                    <a:p>
                      <a:pPr>
                        <a:buNone/>
                      </a:pPr>
                      <a:r>
                        <a:rPr lang="en" b="1"/>
                        <a:t>I can...</a:t>
                      </a:r>
                    </a:p>
                  </a:txBody>
                  <a:tcPr marL="91425" marR="91425" marT="91425" marB="91425"/>
                </a:tc>
                <a:tc>
                  <a:txBody>
                    <a:bodyPr/>
                    <a:lstStyle/>
                    <a:p>
                      <a:pPr>
                        <a:buNone/>
                      </a:pPr>
                      <a:r>
                        <a:rPr lang="en" b="1"/>
                        <a:t>Red</a:t>
                      </a:r>
                    </a:p>
                  </a:txBody>
                  <a:tcPr marL="91425" marR="91425" marT="91425" marB="91425"/>
                </a:tc>
                <a:tc>
                  <a:txBody>
                    <a:bodyPr/>
                    <a:lstStyle/>
                    <a:p>
                      <a:pPr>
                        <a:buNone/>
                      </a:pPr>
                      <a:r>
                        <a:rPr lang="en" b="1"/>
                        <a:t>Yellow</a:t>
                      </a:r>
                    </a:p>
                  </a:txBody>
                  <a:tcPr marL="91425" marR="91425" marT="91425" marB="91425"/>
                </a:tc>
                <a:tc>
                  <a:txBody>
                    <a:bodyPr/>
                    <a:lstStyle/>
                    <a:p>
                      <a:pPr>
                        <a:buNone/>
                      </a:pPr>
                      <a:r>
                        <a:rPr lang="en" b="1"/>
                        <a:t>Green</a:t>
                      </a:r>
                    </a:p>
                  </a:txBody>
                  <a:tcPr marL="91425" marR="91425" marT="91425" marB="91425"/>
                </a:tc>
                <a:tc>
                  <a:txBody>
                    <a:bodyPr/>
                    <a:lstStyle/>
                    <a:p>
                      <a:pPr>
                        <a:buNone/>
                      </a:pPr>
                      <a:r>
                        <a:rPr lang="en" b="1"/>
                        <a:t>Red</a:t>
                      </a:r>
                    </a:p>
                  </a:txBody>
                  <a:tcPr marL="91425" marR="91425" marT="91425" marB="91425"/>
                </a:tc>
                <a:tc>
                  <a:txBody>
                    <a:bodyPr/>
                    <a:lstStyle/>
                    <a:p>
                      <a:pPr>
                        <a:buNone/>
                      </a:pPr>
                      <a:r>
                        <a:rPr lang="en" b="1"/>
                        <a:t>Yellow</a:t>
                      </a:r>
                    </a:p>
                  </a:txBody>
                  <a:tcPr marL="91425" marR="91425" marT="91425" marB="91425"/>
                </a:tc>
                <a:tc>
                  <a:txBody>
                    <a:bodyPr/>
                    <a:lstStyle/>
                    <a:p>
                      <a:pPr>
                        <a:buNone/>
                      </a:pPr>
                      <a:r>
                        <a:rPr lang="en" b="1"/>
                        <a:t>Green</a:t>
                      </a:r>
                    </a:p>
                  </a:txBody>
                  <a:tcPr marL="91425" marR="91425" marT="91425" marB="91425"/>
                </a:tc>
              </a:tr>
              <a:tr h="1293725">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c>
                  <a:txBody>
                    <a:bodyPr/>
                    <a:lstStyle/>
                    <a:p>
                      <a:endParaRPr/>
                    </a:p>
                  </a:txBody>
                  <a:tcPr marL="91425" marR="91425" marT="91425" marB="91425"/>
                </a:tc>
              </a:tr>
            </a:tbl>
          </a:graphicData>
        </a:graphic>
      </p:graphicFrame>
    </p:spTree>
  </p:cSld>
  <p:clrMapOvr>
    <a:masterClrMapping/>
  </p:clrMapOvr>
  <p:transition spd="slow">
    <p:cu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Observing for correctness, listening for student thinking, and listening for patterns in misconceptions. </a:t>
            </a:r>
          </a:p>
          <a:p>
            <a:endParaRPr lang="en"/>
          </a:p>
          <a:p>
            <a:pPr>
              <a:buNone/>
            </a:pPr>
            <a:r>
              <a:rPr lang="en"/>
              <a:t>Effective observing assesses whether students understand the process and not just the procedure.  </a:t>
            </a:r>
          </a:p>
        </p:txBody>
      </p:sp>
      <p:sp>
        <p:nvSpPr>
          <p:cNvPr id="903" name="Shape 90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Observations </a:t>
            </a:r>
          </a:p>
        </p:txBody>
      </p:sp>
    </p:spTree>
  </p:cSld>
  <p:clrMapOvr>
    <a:masterClrMapping/>
  </p:clrMapOvr>
  <p:transition spd="slow">
    <p:cu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Shape 90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Encourage authentic and meaningful  thinking</a:t>
            </a:r>
          </a:p>
          <a:p>
            <a:endParaRPr lang="en"/>
          </a:p>
          <a:p>
            <a:pPr lvl="0" rtl="0">
              <a:buNone/>
            </a:pPr>
            <a:r>
              <a:rPr lang="en"/>
              <a:t>Focus on connecting to math concepts</a:t>
            </a:r>
          </a:p>
          <a:p>
            <a:endParaRPr lang="en"/>
          </a:p>
          <a:p>
            <a:pPr lvl="0" rtl="0">
              <a:buNone/>
            </a:pPr>
            <a:r>
              <a:rPr lang="en"/>
              <a:t>Helps students remember important  concepts</a:t>
            </a:r>
          </a:p>
          <a:p>
            <a:endParaRPr lang="en"/>
          </a:p>
          <a:p>
            <a:pPr>
              <a:buNone/>
            </a:pPr>
            <a:r>
              <a:rPr lang="en"/>
              <a:t>Increase Open Ended Questioning</a:t>
            </a:r>
          </a:p>
        </p:txBody>
      </p:sp>
      <p:sp>
        <p:nvSpPr>
          <p:cNvPr id="909" name="Shape 90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Discussion and Effective Questioning</a:t>
            </a:r>
          </a:p>
        </p:txBody>
      </p:sp>
    </p:spTree>
  </p:cSld>
  <p:clrMapOvr>
    <a:masterClrMapping/>
  </p:clrMapOvr>
  <p:transition spd="slow">
    <p:cu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Preparing questions during the lesson planning process allows for scaffolding and differentiation. </a:t>
            </a:r>
          </a:p>
          <a:p>
            <a:endParaRPr lang="en"/>
          </a:p>
          <a:p>
            <a:pPr>
              <a:buNone/>
            </a:pPr>
            <a:r>
              <a:rPr lang="en"/>
              <a:t>Who should be able to answer this question? What questions can I ask that all students can answer, most students can answer, or only some students can answer?</a:t>
            </a:r>
          </a:p>
        </p:txBody>
      </p:sp>
      <p:sp>
        <p:nvSpPr>
          <p:cNvPr id="915" name="Shape 91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Differentiate Questions</a:t>
            </a:r>
          </a:p>
        </p:txBody>
      </p:sp>
    </p:spTree>
  </p:cSld>
  <p:clrMapOvr>
    <a:masterClrMapping/>
  </p:clrMapOvr>
  <p:transition spd="slow">
    <p:cu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Refer to the "Developing Mathematical Thinking with Effective Question"(PBIS TeachersLine, 2006) handout. </a:t>
            </a:r>
          </a:p>
          <a:p>
            <a:endParaRPr lang="en"/>
          </a:p>
          <a:p>
            <a:pPr>
              <a:buNone/>
            </a:pPr>
            <a:r>
              <a:rPr lang="en"/>
              <a:t>When and how to ask questions! </a:t>
            </a:r>
          </a:p>
        </p:txBody>
      </p:sp>
    </p:spTree>
  </p:cSld>
  <p:clrMapOvr>
    <a:masterClrMapping/>
  </p:clrMapOvr>
  <p:transition spd="slow">
    <p:cu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buNone/>
            </a:pPr>
            <a:r>
              <a:rPr lang="en"/>
              <a:t>In groups of four you will be assigned a part of the following article. Read your part, then share out with your group on your findings. </a:t>
            </a:r>
          </a:p>
        </p:txBody>
      </p:sp>
      <p:sp>
        <p:nvSpPr>
          <p:cNvPr id="926" name="Shape 92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Jigsaw!</a:t>
            </a:r>
          </a:p>
        </p:txBody>
      </p:sp>
    </p:spTree>
  </p:cSld>
  <p:clrMapOvr>
    <a:masterClrMapping/>
  </p:clrMapOvr>
  <p:transition spd="slow">
    <p:cu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In groups of four practice creating questions that tiered and open ended (focuses on process of solving, not just the answer). </a:t>
            </a:r>
          </a:p>
          <a:p>
            <a:endParaRPr lang="en"/>
          </a:p>
          <a:p>
            <a:endParaRPr lang="en"/>
          </a:p>
        </p:txBody>
      </p:sp>
      <p:sp>
        <p:nvSpPr>
          <p:cNvPr id="932" name="Shape 93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Apply what you've learned!</a:t>
            </a:r>
          </a:p>
        </p:txBody>
      </p:sp>
      <p:sp>
        <p:nvSpPr>
          <p:cNvPr id="933" name="Shape 933"/>
          <p:cNvSpPr/>
          <p:nvPr/>
        </p:nvSpPr>
        <p:spPr>
          <a:xfrm>
            <a:off x="1018900" y="3331025"/>
            <a:ext cx="7739700" cy="33896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34" name="Shape 934"/>
          <p:cNvSpPr txBox="1"/>
          <p:nvPr/>
        </p:nvSpPr>
        <p:spPr>
          <a:xfrm>
            <a:off x="1175650" y="3507375"/>
            <a:ext cx="7504499" cy="3134999"/>
          </a:xfrm>
          <a:prstGeom prst="rect">
            <a:avLst/>
          </a:prstGeom>
          <a:noFill/>
        </p:spPr>
        <p:txBody>
          <a:bodyPr lIns="91425" tIns="91425" rIns="91425" bIns="91425" anchor="t" anchorCtr="0">
            <a:noAutofit/>
          </a:bodyPr>
          <a:lstStyle/>
          <a:p>
            <a:pPr>
              <a:buNone/>
            </a:pPr>
            <a:r>
              <a:rPr lang="en"/>
              <a:t>
</a:t>
            </a:r>
            <a:r>
              <a:rPr lang="en" sz="2400"/>
              <a:t>Sonal is selling cookies for a school bake sale. Write an equation for Sonal to find the money she will earn if she sells each cookie for $2.00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-Learning disabilities in math</a:t>
            </a:r>
          </a:p>
          <a:p>
            <a:pPr lvl="0" rtl="0">
              <a:buNone/>
            </a:pPr>
            <a:r>
              <a:rPr lang="en"/>
              <a:t>-No single form</a:t>
            </a:r>
          </a:p>
          <a:p>
            <a:pPr lvl="0" rtl="0">
              <a:buNone/>
            </a:pPr>
            <a:r>
              <a:rPr lang="en"/>
              <a:t>	-Language</a:t>
            </a:r>
          </a:p>
          <a:p>
            <a:pPr lvl="0" rtl="0">
              <a:buNone/>
            </a:pPr>
            <a:r>
              <a:rPr lang="en"/>
              <a:t>	-Reasoning/abstract thinking</a:t>
            </a:r>
          </a:p>
          <a:p>
            <a:pPr lvl="0" rtl="0">
              <a:buNone/>
            </a:pPr>
            <a:r>
              <a:rPr lang="en"/>
              <a:t>	-Memorization of facts</a:t>
            </a:r>
          </a:p>
          <a:p>
            <a:pPr lvl="0" rtl="0">
              <a:buNone/>
            </a:pPr>
            <a:r>
              <a:rPr lang="en"/>
              <a:t>	-Self-regulation</a:t>
            </a:r>
          </a:p>
          <a:p>
            <a:pPr lvl="0" rtl="0">
              <a:buNone/>
            </a:pPr>
            <a:r>
              <a:rPr lang="en"/>
              <a:t>	-Visual-spatial relationships</a:t>
            </a:r>
          </a:p>
          <a:p>
            <a:pPr lvl="0" rtl="0">
              <a:buNone/>
            </a:pPr>
            <a:r>
              <a:rPr lang="en"/>
              <a:t>	-Generalization</a:t>
            </a:r>
          </a:p>
          <a:p>
            <a:pPr>
              <a:buNone/>
            </a:pPr>
            <a:r>
              <a:rPr lang="en"/>
              <a:t>	-Etc.</a:t>
            </a:r>
          </a:p>
        </p:txBody>
      </p:sp>
      <p:sp>
        <p:nvSpPr>
          <p:cNvPr id="135" name="Shape 13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Dyscalculia</a:t>
            </a:r>
          </a:p>
        </p:txBody>
      </p:sp>
    </p:spTree>
  </p:cSld>
  <p:clrMapOvr>
    <a:masterClrMapping/>
  </p:clrMapOvr>
  <p:transition spd="slow">
    <p:cu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One person from your group (the tallest person) will travel counter clockwise to another group to share how your differentiated this math question. </a:t>
            </a:r>
          </a:p>
          <a:p>
            <a:endParaRPr lang="en"/>
          </a:p>
          <a:p>
            <a:pPr>
              <a:buNone/>
            </a:pPr>
            <a:r>
              <a:rPr lang="en"/>
              <a:t>This will be done once and you have 8 minutes to share with your new group and for your new group to share with you! </a:t>
            </a:r>
          </a:p>
        </p:txBody>
      </p:sp>
      <p:sp>
        <p:nvSpPr>
          <p:cNvPr id="940" name="Shape 94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Travel and Share</a:t>
            </a:r>
          </a:p>
        </p:txBody>
      </p:sp>
    </p:spTree>
  </p:cSld>
  <p:clrMapOvr>
    <a:masterClrMapping/>
  </p:clrMapOvr>
  <p:transition spd="slow">
    <p:cu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Shape 94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Promotes class building and a safe learning environment for all students</a:t>
            </a:r>
          </a:p>
          <a:p>
            <a:endParaRPr lang="en"/>
          </a:p>
          <a:p>
            <a:pPr marL="457200" lvl="0" indent="-419100" rtl="0">
              <a:buClr>
                <a:schemeClr val="lt2"/>
              </a:buClr>
              <a:buSzPct val="166666"/>
              <a:buFont typeface="Arial"/>
              <a:buChar char="•"/>
            </a:pPr>
            <a:r>
              <a:rPr lang="en"/>
              <a:t>Promotes student discussion</a:t>
            </a:r>
          </a:p>
          <a:p>
            <a:endParaRPr lang="en"/>
          </a:p>
          <a:p>
            <a:pPr marL="457200" lvl="0" indent="-419100">
              <a:buClr>
                <a:schemeClr val="lt2"/>
              </a:buClr>
              <a:buSzPct val="166666"/>
              <a:buFont typeface="Arial"/>
              <a:buChar char="•"/>
            </a:pPr>
            <a:r>
              <a:rPr lang="en"/>
              <a:t>Students take responsibility for their learning </a:t>
            </a:r>
          </a:p>
        </p:txBody>
      </p:sp>
      <p:sp>
        <p:nvSpPr>
          <p:cNvPr id="946" name="Shape 94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 Peer Assessments </a:t>
            </a:r>
          </a:p>
        </p:txBody>
      </p:sp>
    </p:spTree>
  </p:cSld>
  <p:clrMapOvr>
    <a:masterClrMapping/>
  </p:clrMapOvr>
  <p:transition spd="slow">
    <p:cu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Done with Cooperative Learning Groups</a:t>
            </a:r>
          </a:p>
          <a:p>
            <a:endParaRPr lang="en"/>
          </a:p>
          <a:p>
            <a:pPr lvl="0" rtl="0">
              <a:buNone/>
            </a:pPr>
            <a:r>
              <a:rPr lang="en"/>
              <a:t>Provide students with sentence starters on how to give feedback and coach peers..</a:t>
            </a:r>
          </a:p>
          <a:p>
            <a:pPr lvl="0" rtl="0">
              <a:buNone/>
            </a:pPr>
            <a:r>
              <a:rPr lang="en"/>
              <a:t>"I like how you.."</a:t>
            </a:r>
          </a:p>
          <a:p>
            <a:pPr lvl="0" rtl="0">
              <a:buNone/>
            </a:pPr>
            <a:r>
              <a:rPr lang="en"/>
              <a:t>"You did this ___ correct"</a:t>
            </a:r>
          </a:p>
          <a:p>
            <a:pPr lvl="0" rtl="0">
              <a:buNone/>
            </a:pPr>
            <a:r>
              <a:rPr lang="en"/>
              <a:t>"Next time try this..."</a:t>
            </a:r>
          </a:p>
          <a:p>
            <a:pPr lvl="0" rtl="0">
              <a:buNone/>
            </a:pPr>
            <a:r>
              <a:rPr lang="en"/>
              <a:t>"I'll give you a hint.."</a:t>
            </a:r>
          </a:p>
          <a:p>
            <a:pPr>
              <a:buNone/>
            </a:pPr>
            <a:r>
              <a:rPr lang="en"/>
              <a:t>"Watch how I solve.."</a:t>
            </a:r>
          </a:p>
        </p:txBody>
      </p:sp>
      <p:sp>
        <p:nvSpPr>
          <p:cNvPr id="952" name="Shape 95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Peer Assessments</a:t>
            </a:r>
          </a:p>
        </p:txBody>
      </p:sp>
    </p:spTree>
  </p:cSld>
  <p:clrMapOvr>
    <a:masterClrMapping/>
  </p:clrMapOvr>
  <p:transition spd="slow">
    <p:cut/>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Shape 95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Organize group work or stations</a:t>
            </a:r>
          </a:p>
          <a:p>
            <a:endParaRPr lang="en"/>
          </a:p>
          <a:p>
            <a:pPr marL="457200" lvl="0" indent="-419100" rtl="0">
              <a:buClr>
                <a:schemeClr val="lt2"/>
              </a:buClr>
              <a:buSzPct val="166666"/>
              <a:buFont typeface="Arial"/>
              <a:buChar char="•"/>
            </a:pPr>
            <a:r>
              <a:rPr lang="en"/>
              <a:t>Set a timer (3 minutes per student)</a:t>
            </a:r>
          </a:p>
          <a:p>
            <a:pPr lvl="0" indent="457200" rtl="0">
              <a:buNone/>
            </a:pPr>
            <a:r>
              <a:rPr lang="en"/>
              <a:t>-Student brings with them review guide</a:t>
            </a:r>
          </a:p>
          <a:p>
            <a:pPr marL="457200" lvl="0" indent="0" rtl="0">
              <a:buNone/>
            </a:pPr>
            <a:r>
              <a:rPr lang="en"/>
              <a:t>-Discuss learning, what to refer to for    help, and use effective questioning</a:t>
            </a:r>
          </a:p>
          <a:p>
            <a:pPr lvl="0" indent="457200" rtl="0">
              <a:buNone/>
            </a:pPr>
            <a:r>
              <a:rPr lang="en"/>
              <a:t>-Provide Praise</a:t>
            </a:r>
          </a:p>
          <a:p>
            <a:pPr lvl="0" indent="457200" rtl="0">
              <a:buNone/>
            </a:pPr>
            <a:r>
              <a:rPr lang="en"/>
              <a:t>-Meet with all students</a:t>
            </a:r>
          </a:p>
          <a:p>
            <a:pPr marL="457200" lvl="0" indent="-419100">
              <a:buClr>
                <a:schemeClr val="lt2"/>
              </a:buClr>
              <a:buSzPct val="166666"/>
              <a:buFont typeface="Arial"/>
              <a:buChar char="•"/>
            </a:pPr>
            <a:r>
              <a:rPr lang="en"/>
              <a:t>Do this before a large summative assessment</a:t>
            </a:r>
          </a:p>
        </p:txBody>
      </p:sp>
      <p:sp>
        <p:nvSpPr>
          <p:cNvPr id="958" name="Shape 95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One on One Conferencing</a:t>
            </a:r>
          </a:p>
        </p:txBody>
      </p:sp>
    </p:spTree>
  </p:cSld>
  <p:clrMapOvr>
    <a:masterClrMapping/>
  </p:clrMapOvr>
  <p:transition spd="slow">
    <p:cut/>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RoundRobin Write Around</a:t>
            </a:r>
          </a:p>
          <a:p>
            <a:endParaRPr lang="en"/>
          </a:p>
          <a:p>
            <a:pPr marL="457200" lvl="0" indent="-419100" rtl="0">
              <a:buClr>
                <a:schemeClr val="lt2"/>
              </a:buClr>
              <a:buSzPct val="166666"/>
              <a:buFont typeface="Arial"/>
              <a:buChar char="•"/>
            </a:pPr>
            <a:r>
              <a:rPr lang="en"/>
              <a:t>Groups of 3-4</a:t>
            </a:r>
          </a:p>
          <a:p>
            <a:pPr marL="457200" lvl="0" indent="-419100" rtl="0">
              <a:buClr>
                <a:schemeClr val="lt2"/>
              </a:buClr>
              <a:buSzPct val="166666"/>
              <a:buFont typeface="Arial"/>
              <a:buChar char="•"/>
            </a:pPr>
            <a:r>
              <a:rPr lang="en"/>
              <a:t>Pose math problem</a:t>
            </a:r>
          </a:p>
          <a:p>
            <a:pPr marL="457200" lvl="0" indent="-419100" rtl="0">
              <a:buClr>
                <a:schemeClr val="lt2"/>
              </a:buClr>
              <a:buSzPct val="166666"/>
              <a:buFont typeface="Arial"/>
              <a:buChar char="•"/>
            </a:pPr>
            <a:r>
              <a:rPr lang="en"/>
              <a:t>Students pass one piece of paper solving each step one by one (taking turns solving steps)</a:t>
            </a:r>
          </a:p>
          <a:p>
            <a:pPr marL="457200" lvl="0" indent="-419100" rtl="0">
              <a:buClr>
                <a:schemeClr val="lt2"/>
              </a:buClr>
              <a:buSzPct val="166666"/>
              <a:buFont typeface="Arial"/>
              <a:buChar char="•"/>
            </a:pPr>
            <a:r>
              <a:rPr lang="en"/>
              <a:t>Peers coach each other</a:t>
            </a:r>
          </a:p>
          <a:p>
            <a:endParaRPr lang="en"/>
          </a:p>
          <a:p>
            <a:pPr marL="5486400" lvl="0" indent="0">
              <a:buNone/>
            </a:pPr>
            <a:r>
              <a:rPr lang="en">
                <a:solidFill>
                  <a:srgbClr val="FFFF00"/>
                </a:solidFill>
              </a:rPr>
              <a:t>#roundrobin</a:t>
            </a:r>
          </a:p>
        </p:txBody>
      </p:sp>
      <p:sp>
        <p:nvSpPr>
          <p:cNvPr id="964" name="Shape 96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Cooperative Learning Assessments 1</a:t>
            </a:r>
          </a:p>
        </p:txBody>
      </p:sp>
    </p:spTree>
  </p:cSld>
  <p:clrMapOvr>
    <a:masterClrMapping/>
  </p:clrMapOvr>
  <p:transition spd="slow">
    <p:cu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Showdown</a:t>
            </a:r>
          </a:p>
          <a:p>
            <a:endParaRPr lang="en"/>
          </a:p>
          <a:p>
            <a:pPr marL="457200" lvl="0" indent="-419100" rtl="0">
              <a:buClr>
                <a:schemeClr val="lt2"/>
              </a:buClr>
              <a:buSzPct val="166666"/>
              <a:buFont typeface="Arial"/>
              <a:buChar char="•"/>
            </a:pPr>
            <a:r>
              <a:rPr lang="en"/>
              <a:t>Groups of 4-5</a:t>
            </a:r>
          </a:p>
          <a:p>
            <a:pPr marL="457200" lvl="0" indent="-419100" rtl="0">
              <a:buClr>
                <a:schemeClr val="lt2"/>
              </a:buClr>
              <a:buSzPct val="166666"/>
              <a:buFont typeface="Arial"/>
              <a:buChar char="•"/>
            </a:pPr>
            <a:r>
              <a:rPr lang="en"/>
              <a:t>Each students get whiteboard, eraser, and marker </a:t>
            </a:r>
          </a:p>
          <a:p>
            <a:pPr marL="457200" lvl="0" indent="-419100" rtl="0">
              <a:buClr>
                <a:schemeClr val="lt2"/>
              </a:buClr>
              <a:buSzPct val="166666"/>
              <a:buFont typeface="Arial"/>
              <a:buChar char="•"/>
            </a:pPr>
            <a:r>
              <a:rPr lang="en"/>
              <a:t>Deck of cards with problems in middle</a:t>
            </a:r>
          </a:p>
          <a:p>
            <a:pPr marL="457200" lvl="0" indent="-419100">
              <a:buClr>
                <a:schemeClr val="lt2"/>
              </a:buClr>
              <a:buSzPct val="166666"/>
              <a:buFont typeface="Arial"/>
              <a:buChar char="•"/>
            </a:pPr>
            <a:r>
              <a:rPr lang="en"/>
              <a:t>Students take turn leading and saying "showdown" </a:t>
            </a:r>
          </a:p>
        </p:txBody>
      </p:sp>
      <p:sp>
        <p:nvSpPr>
          <p:cNvPr id="970" name="Shape 97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Cooperative Learning Assessments 2</a:t>
            </a:r>
          </a:p>
        </p:txBody>
      </p:sp>
    </p:spTree>
  </p:cSld>
  <p:clrMapOvr>
    <a:masterClrMapping/>
  </p:clrMapOvr>
  <p:transition spd="slow">
    <p:cu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Shape 97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Mini Quizzes, warm-ups, final thoughts, a question, red/yellow/green, a homework assignment. </a:t>
            </a:r>
          </a:p>
          <a:p>
            <a:endParaRPr lang="en"/>
          </a:p>
          <a:p>
            <a:pPr lvl="0" rtl="0">
              <a:buNone/>
            </a:pPr>
            <a:r>
              <a:rPr lang="en"/>
              <a:t>Exit slips can be anything that is simple and quick! The yare used to do a quick check in on student learning before they leave your classroom (or you switch topics). </a:t>
            </a:r>
          </a:p>
          <a:p>
            <a:endParaRPr lang="en"/>
          </a:p>
          <a:p>
            <a:pPr>
              <a:buNone/>
            </a:pPr>
            <a:r>
              <a:rPr lang="en"/>
              <a:t>Remember to READ them to help lesson plan for the future.</a:t>
            </a:r>
          </a:p>
        </p:txBody>
      </p:sp>
      <p:sp>
        <p:nvSpPr>
          <p:cNvPr id="976" name="Shape 97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Exit Slips </a:t>
            </a:r>
          </a:p>
        </p:txBody>
      </p:sp>
    </p:spTree>
  </p:cSld>
  <p:clrMapOvr>
    <a:masterClrMapping/>
  </p:clrMapOvr>
  <p:transition spd="slow">
    <p:cu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Quick</a:t>
            </a:r>
          </a:p>
          <a:p>
            <a:pPr marL="457200" lvl="0" indent="-419100" rtl="0">
              <a:buClr>
                <a:schemeClr val="lt2"/>
              </a:buClr>
              <a:buSzPct val="166666"/>
              <a:buFont typeface="Arial"/>
              <a:buChar char="•"/>
            </a:pPr>
            <a:r>
              <a:rPr lang="en"/>
              <a:t>Visual</a:t>
            </a:r>
          </a:p>
          <a:p>
            <a:pPr marL="457200" lvl="0" indent="-419100" rtl="0">
              <a:buClr>
                <a:schemeClr val="lt2"/>
              </a:buClr>
              <a:buSzPct val="166666"/>
              <a:buFont typeface="Arial"/>
              <a:buChar char="•"/>
            </a:pPr>
            <a:r>
              <a:rPr lang="en"/>
              <a:t>Can be held up high</a:t>
            </a:r>
          </a:p>
          <a:p>
            <a:pPr lvl="0" rtl="0">
              <a:buNone/>
            </a:pPr>
            <a:r>
              <a:rPr lang="en"/>
              <a:t>can be held close to chest</a:t>
            </a:r>
          </a:p>
          <a:p>
            <a:pPr marL="457200" lvl="0" indent="-419100" rtl="0">
              <a:buClr>
                <a:schemeClr val="lt2"/>
              </a:buClr>
              <a:buSzPct val="166666"/>
              <a:buFont typeface="Arial"/>
              <a:buChar char="•"/>
            </a:pPr>
            <a:r>
              <a:rPr lang="en"/>
              <a:t>On the spot</a:t>
            </a:r>
          </a:p>
          <a:p>
            <a:pPr marL="457200" lvl="0" indent="-419100">
              <a:buClr>
                <a:schemeClr val="lt2"/>
              </a:buClr>
              <a:buSzPct val="166666"/>
              <a:buFont typeface="Arial"/>
              <a:buChar char="•"/>
            </a:pPr>
            <a:r>
              <a:rPr lang="en"/>
              <a:t>Allow you to immediately repeat or reteach the idea/concept</a:t>
            </a:r>
          </a:p>
        </p:txBody>
      </p:sp>
      <p:sp>
        <p:nvSpPr>
          <p:cNvPr id="982" name="Shape 98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Thumbs up</a:t>
            </a:r>
          </a:p>
        </p:txBody>
      </p:sp>
    </p:spTree>
  </p:cSld>
  <p:clrMapOvr>
    <a:masterClrMapping/>
  </p:clrMapOvr>
  <p:transition spd="slow">
    <p:cut/>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Shape 98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Number String</a:t>
            </a:r>
          </a:p>
          <a:p>
            <a:endParaRPr lang="en"/>
          </a:p>
          <a:p>
            <a:pPr lvl="0" rtl="0">
              <a:buNone/>
            </a:pPr>
            <a:r>
              <a:rPr lang="en"/>
              <a:t>8 x 5</a:t>
            </a:r>
            <a:br>
              <a:rPr lang="en"/>
            </a:br>
            <a:r>
              <a:rPr lang="en"/>
              <a:t/>
            </a:r>
            <a:br>
              <a:rPr lang="en"/>
            </a:br>
            <a:r>
              <a:rPr lang="en"/>
              <a:t>8 x 6</a:t>
            </a:r>
          </a:p>
          <a:p>
            <a:endParaRPr lang="en"/>
          </a:p>
          <a:p>
            <a:pPr lvl="0" rtl="0">
              <a:buNone/>
            </a:pPr>
            <a:r>
              <a:rPr lang="en"/>
              <a:t>8 x 12</a:t>
            </a:r>
          </a:p>
          <a:p>
            <a:endParaRPr lang="en"/>
          </a:p>
          <a:p>
            <a:pPr>
              <a:buNone/>
            </a:pPr>
            <a:r>
              <a:rPr lang="en"/>
              <a:t>9 x 12 </a:t>
            </a:r>
          </a:p>
        </p:txBody>
      </p:sp>
      <p:sp>
        <p:nvSpPr>
          <p:cNvPr id="988" name="Shape 98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Let's play a game...</a:t>
            </a:r>
          </a:p>
        </p:txBody>
      </p:sp>
    </p:spTree>
  </p:cSld>
  <p:clrMapOvr>
    <a:masterClrMapping/>
  </p:clrMapOvr>
  <p:transition spd="slow">
    <p:cu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Shape 99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solidFill>
                  <a:schemeClr val="accent3"/>
                </a:solidFill>
              </a:rPr>
              <a:t>NOT EVERYTHING NEEDS A GRADE OR POINTS ASSIGNED!! </a:t>
            </a:r>
          </a:p>
          <a:p>
            <a:endParaRPr lang="en">
              <a:solidFill>
                <a:schemeClr val="accent3"/>
              </a:solidFill>
            </a:endParaRPr>
          </a:p>
          <a:p>
            <a:pPr>
              <a:buNone/>
            </a:pPr>
            <a:r>
              <a:rPr lang="en">
                <a:solidFill>
                  <a:schemeClr val="accent3"/>
                </a:solidFill>
              </a:rPr>
              <a:t>Remember what the </a:t>
            </a:r>
            <a:r>
              <a:rPr lang="en" u="sng">
                <a:solidFill>
                  <a:schemeClr val="accent3"/>
                </a:solidFill>
              </a:rPr>
              <a:t>goal </a:t>
            </a:r>
            <a:r>
              <a:rPr lang="en">
                <a:solidFill>
                  <a:schemeClr val="accent3"/>
                </a:solidFill>
              </a:rPr>
              <a:t>of the assessment is. Is it to gauge learning? Or assess mastery?</a:t>
            </a:r>
          </a:p>
        </p:txBody>
      </p:sp>
      <p:sp>
        <p:nvSpPr>
          <p:cNvPr id="994" name="Shape 99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Balancing Assessment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-Make it visual!!!</a:t>
            </a:r>
          </a:p>
          <a:p>
            <a:pPr lvl="0" rtl="0">
              <a:buNone/>
            </a:pPr>
            <a:r>
              <a:rPr lang="en"/>
              <a:t>-Provides information students can't get from the text</a:t>
            </a:r>
          </a:p>
          <a:p>
            <a:endParaRPr lang="en"/>
          </a:p>
          <a:p>
            <a:pPr lvl="0" rtl="0">
              <a:buNone/>
            </a:pPr>
            <a:r>
              <a:rPr lang="en"/>
              <a:t>-Video: </a:t>
            </a:r>
            <a:r>
              <a:rPr lang="en" u="sng">
                <a:solidFill>
                  <a:schemeClr val="hlink"/>
                </a:solidFill>
                <a:hlinkClick r:id="rId3"/>
              </a:rPr>
              <a:t>http://blog.mrmeyer.com/?p=849</a:t>
            </a:r>
          </a:p>
          <a:p>
            <a:endParaRPr lang="en" u="sng">
              <a:solidFill>
                <a:schemeClr val="hlink"/>
              </a:solidFill>
              <a:hlinkClick r:id="rId3"/>
            </a:endParaRPr>
          </a:p>
          <a:p>
            <a:endParaRPr lang="en" u="sng">
              <a:solidFill>
                <a:schemeClr val="hlink"/>
              </a:solidFill>
              <a:hlinkClick r:id="rId3"/>
            </a:endParaRPr>
          </a:p>
        </p:txBody>
      </p:sp>
      <p:sp>
        <p:nvSpPr>
          <p:cNvPr id="141" name="Shape 14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Instructional Strategies</a:t>
            </a:r>
          </a:p>
        </p:txBody>
      </p:sp>
    </p:spTree>
  </p:cSld>
  <p:clrMapOvr>
    <a:masterClrMapping/>
  </p:clrMapOvr>
  <p:transition spd="slow">
    <p:cu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buNone/>
            </a:pPr>
            <a:r>
              <a:rPr lang="en"/>
              <a:t>As you watch the next video, jot down any assessment strategies taking place between the break dancers. </a:t>
            </a:r>
          </a:p>
        </p:txBody>
      </p:sp>
      <p:sp>
        <p:nvSpPr>
          <p:cNvPr id="1000" name="Shape 100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When to use assessment...</a:t>
            </a:r>
          </a:p>
        </p:txBody>
      </p:sp>
    </p:spTree>
  </p:cSld>
  <p:clrMapOvr>
    <a:masterClrMapping/>
  </p:clrMapOvr>
  <p:transition spd="slow">
    <p:cut/>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1006" name="Shape 100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When to use assessment</a:t>
            </a:r>
          </a:p>
        </p:txBody>
      </p:sp>
      <p:sp>
        <p:nvSpPr>
          <p:cNvPr id="1007" name="Shape 1007">
            <a:hlinkClick r:id="rId3"/>
          </p:cNvPr>
          <p:cNvSpPr/>
          <p:nvPr/>
        </p:nvSpPr>
        <p:spPr>
          <a:xfrm>
            <a:off x="1524000" y="1995662"/>
            <a:ext cx="6096000" cy="4572000"/>
          </a:xfrm>
          <a:prstGeom prst="rect">
            <a:avLst/>
          </a:prstGeom>
          <a:blipFill>
            <a:blip r:embed="rId4"/>
            <a:stretch>
              <a:fillRect/>
            </a:stretch>
          </a:blipFill>
          <a:ln>
            <a:noFill/>
          </a:ln>
        </p:spPr>
      </p:sp>
    </p:spTree>
  </p:cSld>
  <p:clrMapOvr>
    <a:masterClrMapping/>
  </p:clrMapOvr>
  <p:transition spd="slow">
    <p:cu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1013" name="Shape 101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Video on Formative Assessment</a:t>
            </a:r>
          </a:p>
        </p:txBody>
      </p:sp>
      <p:sp>
        <p:nvSpPr>
          <p:cNvPr id="1014" name="Shape 1014">
            <a:hlinkClick r:id="rId3"/>
          </p:cNvPr>
          <p:cNvSpPr/>
          <p:nvPr/>
        </p:nvSpPr>
        <p:spPr>
          <a:xfrm>
            <a:off x="1681382" y="2128941"/>
            <a:ext cx="5393167" cy="4043259"/>
          </a:xfrm>
          <a:prstGeom prst="rect">
            <a:avLst/>
          </a:prstGeom>
          <a:blipFill>
            <a:blip r:embed="rId4"/>
            <a:stretch>
              <a:fillRect/>
            </a:stretch>
          </a:blipFill>
          <a:ln>
            <a:noFill/>
          </a:ln>
        </p:spPr>
      </p:sp>
    </p:spTree>
  </p:cSld>
  <p:clrMapOvr>
    <a:masterClrMapping/>
  </p:clrMapOvr>
  <p:transition spd="slow">
    <p:cu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Shape 101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Students with disabilities often do not perform as well on summative assessments. </a:t>
            </a:r>
          </a:p>
          <a:p>
            <a:endParaRPr lang="en"/>
          </a:p>
          <a:p>
            <a:pPr lvl="0" rtl="0">
              <a:buNone/>
            </a:pPr>
            <a:r>
              <a:rPr lang="en"/>
              <a:t>Discussion must be held about student accommodations and accommodations per students IEPs. </a:t>
            </a:r>
          </a:p>
          <a:p>
            <a:endParaRPr lang="en"/>
          </a:p>
          <a:p>
            <a:pPr>
              <a:buNone/>
            </a:pPr>
            <a:r>
              <a:rPr lang="en"/>
              <a:t>Next slide will offer examples of accommodations...</a:t>
            </a:r>
          </a:p>
        </p:txBody>
      </p:sp>
      <p:sp>
        <p:nvSpPr>
          <p:cNvPr id="1020" name="Shape 102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Difficulties with Assessment </a:t>
            </a:r>
          </a:p>
        </p:txBody>
      </p:sp>
    </p:spTree>
  </p:cSld>
  <p:clrMapOvr>
    <a:masterClrMapping/>
  </p:clrMapOvr>
  <p:transition spd="slow">
    <p:cu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Shape 102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solidFill>
                  <a:schemeClr val="accent2"/>
                </a:solidFill>
              </a:rPr>
              <a:t>Presentation: Large print, skill order on test, space for work, bold print, directions repeated/rephrased, words defined, visual supports, and audio reader. </a:t>
            </a:r>
          </a:p>
          <a:p>
            <a:endParaRPr lang="en">
              <a:solidFill>
                <a:schemeClr val="accent2"/>
              </a:solidFill>
            </a:endParaRPr>
          </a:p>
          <a:p>
            <a:pPr>
              <a:buNone/>
            </a:pPr>
            <a:r>
              <a:rPr lang="en">
                <a:solidFill>
                  <a:schemeClr val="accent5"/>
                </a:solidFill>
              </a:rPr>
              <a:t>Response: scribe/notetaker, spelling devices, graphic organizer, extended time, use of breaks, multiple testing sessions, different location, and verbal or visual prompting.</a:t>
            </a:r>
          </a:p>
        </p:txBody>
      </p:sp>
      <p:sp>
        <p:nvSpPr>
          <p:cNvPr id="1026" name="Shape 102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Accommodations</a:t>
            </a:r>
          </a:p>
        </p:txBody>
      </p:sp>
    </p:spTree>
  </p:cSld>
  <p:clrMapOvr>
    <a:masterClrMapping/>
  </p:clrMapOvr>
  <p:transition spd="slow">
    <p:cu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Shape 103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Co-Assessing!! </a:t>
            </a:r>
          </a:p>
          <a:p>
            <a:endParaRPr lang="en"/>
          </a:p>
          <a:p>
            <a:pPr lvl="0" rtl="0">
              <a:buNone/>
            </a:pPr>
            <a:r>
              <a:rPr lang="en"/>
              <a:t>Assessments should be planned and reviewed by both co-teachers.</a:t>
            </a:r>
          </a:p>
          <a:p>
            <a:endParaRPr lang="en"/>
          </a:p>
          <a:p>
            <a:endParaRPr lang="en"/>
          </a:p>
          <a:p>
            <a:endParaRPr lang="en"/>
          </a:p>
          <a:p>
            <a:endParaRPr lang="en"/>
          </a:p>
        </p:txBody>
      </p:sp>
      <p:sp>
        <p:nvSpPr>
          <p:cNvPr id="1032" name="Shape 103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Co-teaching also means...</a:t>
            </a:r>
          </a:p>
        </p:txBody>
      </p:sp>
      <p:sp>
        <p:nvSpPr>
          <p:cNvPr id="1033" name="Shape 1033"/>
          <p:cNvSpPr/>
          <p:nvPr/>
        </p:nvSpPr>
        <p:spPr>
          <a:xfrm>
            <a:off x="5477371" y="3790792"/>
            <a:ext cx="2784468" cy="2776870"/>
          </a:xfrm>
          <a:prstGeom prst="rect">
            <a:avLst/>
          </a:prstGeom>
          <a:blipFill>
            <a:blip r:embed="rId3"/>
            <a:stretch>
              <a:fillRect/>
            </a:stretch>
          </a:blipFill>
          <a:ln>
            <a:noFill/>
          </a:ln>
        </p:spPr>
      </p:sp>
    </p:spTree>
  </p:cSld>
  <p:clrMapOvr>
    <a:masterClrMapping/>
  </p:clrMapOvr>
  <p:transition spd="slow">
    <p:cu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On your sticky note, jot down an "ah-ha" moment you had about assessments and place sticky note on door before leaving. </a:t>
            </a:r>
          </a:p>
          <a:p>
            <a:endParaRPr lang="en"/>
          </a:p>
          <a:p>
            <a:endParaRPr lang="en"/>
          </a:p>
        </p:txBody>
      </p:sp>
      <p:sp>
        <p:nvSpPr>
          <p:cNvPr id="1039" name="Shape 103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Before you leave...</a:t>
            </a:r>
          </a:p>
        </p:txBody>
      </p:sp>
      <p:sp>
        <p:nvSpPr>
          <p:cNvPr id="1040" name="Shape 1040"/>
          <p:cNvSpPr/>
          <p:nvPr/>
        </p:nvSpPr>
        <p:spPr>
          <a:xfrm>
            <a:off x="2794410" y="3496437"/>
            <a:ext cx="3952875" cy="2752725"/>
          </a:xfrm>
          <a:prstGeom prst="rect">
            <a:avLst/>
          </a:prstGeom>
          <a:blipFill>
            <a:blip r:embed="rId3"/>
            <a:stretch>
              <a:fillRect/>
            </a:stretch>
          </a:blipFill>
          <a:ln>
            <a:noFill/>
          </a:ln>
        </p:spPr>
      </p:sp>
    </p:spTree>
  </p:cSld>
  <p:clrMapOvr>
    <a:masterClrMapping/>
  </p:clrMapOvr>
  <p:transition spd="slow">
    <p:cu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Return at 1:00 pm</a:t>
            </a:r>
          </a:p>
          <a:p>
            <a:endParaRPr lang="en"/>
          </a:p>
          <a:p>
            <a:pPr lvl="0" rtl="0">
              <a:buNone/>
            </a:pPr>
            <a:r>
              <a:rPr lang="en"/>
              <a:t>We will cover Segment 2: Technology and Segment 3: Unit Planning with co-teacher.</a:t>
            </a:r>
          </a:p>
          <a:p>
            <a:endParaRPr lang="en"/>
          </a:p>
        </p:txBody>
      </p:sp>
      <p:sp>
        <p:nvSpPr>
          <p:cNvPr id="1046" name="Shape 104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Lunch</a:t>
            </a:r>
          </a:p>
        </p:txBody>
      </p:sp>
    </p:spTree>
  </p:cSld>
  <p:clrMapOvr>
    <a:masterClrMapping/>
  </p:clrMapOvr>
  <p:transition spd="slow">
    <p:cu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Shape 105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Goals/Objectives: </a:t>
            </a:r>
          </a:p>
          <a:p>
            <a:pPr lvl="0" rtl="0">
              <a:lnSpc>
                <a:spcPct val="115000"/>
              </a:lnSpc>
              <a:spcBef>
                <a:spcPts val="0"/>
              </a:spcBef>
              <a:buNone/>
            </a:pPr>
            <a:r>
              <a:rPr lang="en"/>
              <a:t>Technology: 1:00-2:10</a:t>
            </a:r>
          </a:p>
          <a:p>
            <a:pPr marL="457200" lvl="0" indent="-298450" rtl="0">
              <a:lnSpc>
                <a:spcPct val="115000"/>
              </a:lnSpc>
              <a:spcBef>
                <a:spcPts val="0"/>
              </a:spcBef>
              <a:buClr>
                <a:srgbClr val="000000"/>
              </a:buClr>
              <a:buSzPct val="61111"/>
              <a:buFont typeface="Arial"/>
              <a:buChar char="•"/>
            </a:pPr>
            <a:r>
              <a:rPr lang="en"/>
              <a:t>1. Attendees will be able to explain how technology is used to support student performance. 1:00-1:45</a:t>
            </a:r>
          </a:p>
          <a:p>
            <a:pPr marL="457200" lvl="0" indent="-298450" rtl="0">
              <a:lnSpc>
                <a:spcPct val="115000"/>
              </a:lnSpc>
              <a:spcBef>
                <a:spcPts val="0"/>
              </a:spcBef>
              <a:buClr>
                <a:srgbClr val="000000"/>
              </a:buClr>
              <a:buSzPct val="61111"/>
              <a:buFont typeface="Arial"/>
              <a:buChar char="•"/>
            </a:pPr>
            <a:r>
              <a:rPr lang="en"/>
              <a:t>2. Attendees will demonstrate technology knowledge by accessing resources with the use of an iPad. 1:45-2:10</a:t>
            </a:r>
          </a:p>
          <a:p>
            <a:endParaRPr lang="en"/>
          </a:p>
          <a:p>
            <a:endParaRPr lang="en"/>
          </a:p>
        </p:txBody>
      </p:sp>
      <p:sp>
        <p:nvSpPr>
          <p:cNvPr id="1052" name="Shape 105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Day 3 Segments 2 </a:t>
            </a:r>
          </a:p>
        </p:txBody>
      </p:sp>
    </p:spTree>
  </p:cSld>
  <p:clrMapOvr>
    <a:masterClrMapping/>
  </p:clrMapOvr>
  <p:transition spd="slow">
    <p:cu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Shape 105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Goals/Objectives</a:t>
            </a:r>
          </a:p>
          <a:p>
            <a:pPr lvl="0" rtl="0">
              <a:lnSpc>
                <a:spcPct val="115000"/>
              </a:lnSpc>
              <a:spcBef>
                <a:spcPts val="0"/>
              </a:spcBef>
              <a:buNone/>
            </a:pPr>
            <a:r>
              <a:rPr lang="en"/>
              <a:t>Unit Planning: 2:10-4:00</a:t>
            </a:r>
          </a:p>
          <a:p>
            <a:pPr marL="457200" lvl="0" indent="-381000" rtl="0">
              <a:lnSpc>
                <a:spcPct val="115000"/>
              </a:lnSpc>
              <a:spcBef>
                <a:spcPts val="0"/>
              </a:spcBef>
              <a:buClr>
                <a:srgbClr val="000000"/>
              </a:buClr>
              <a:buSzPct val="100000"/>
              <a:buFont typeface="Arial"/>
              <a:buAutoNum type="arabicPeriod"/>
            </a:pPr>
            <a:r>
              <a:rPr lang="en" sz="2400"/>
              <a:t>1. Attendees will demonstrate Unit Planning knowledge by following the Guiding Question Process for Planning Diagram.</a:t>
            </a:r>
            <a:r>
              <a:rPr lang="en" sz="2400" b="1"/>
              <a:t> 2:10-2:30</a:t>
            </a:r>
          </a:p>
          <a:p>
            <a:pPr marL="457200" lvl="0" indent="-381000" rtl="0">
              <a:lnSpc>
                <a:spcPct val="115000"/>
              </a:lnSpc>
              <a:spcBef>
                <a:spcPts val="0"/>
              </a:spcBef>
              <a:buClr>
                <a:srgbClr val="000000"/>
              </a:buClr>
              <a:buSzPct val="100000"/>
              <a:buFont typeface="Arial"/>
              <a:buAutoNum type="arabicPeriod"/>
            </a:pPr>
            <a:r>
              <a:rPr lang="en" sz="2400"/>
              <a:t>2. Attendees will demonstrate knowledge of differentiating by unit planning with their co-teachers using rubrics/graphic organizers provided. </a:t>
            </a:r>
            <a:r>
              <a:rPr lang="en" sz="2400" b="1"/>
              <a:t>2:30-3:30</a:t>
            </a:r>
          </a:p>
          <a:p>
            <a:pPr marL="457200" lvl="0" indent="-381000" rtl="0">
              <a:lnSpc>
                <a:spcPct val="115000"/>
              </a:lnSpc>
              <a:spcBef>
                <a:spcPts val="0"/>
              </a:spcBef>
              <a:buClr>
                <a:srgbClr val="000000"/>
              </a:buClr>
              <a:buSzPct val="100000"/>
              <a:buFont typeface="Arial"/>
              <a:buAutoNum type="arabicPeriod"/>
            </a:pPr>
            <a:r>
              <a:rPr lang="en" sz="2400"/>
              <a:t>3. Attendees will receive and give feedback to peers unit planning using 3-2-1 Feedback form.</a:t>
            </a:r>
            <a:r>
              <a:rPr lang="en" sz="2400" b="1"/>
              <a:t> 3:30-4:00</a:t>
            </a:r>
          </a:p>
          <a:p>
            <a:pPr lvl="0" rtl="0">
              <a:lnSpc>
                <a:spcPct val="115000"/>
              </a:lnSpc>
              <a:spcBef>
                <a:spcPts val="0"/>
              </a:spcBef>
              <a:buNone/>
            </a:pPr>
            <a:r>
              <a:rPr lang="en" sz="2400" b="1"/>
              <a:t>PD Closing 4:00-4:15</a:t>
            </a:r>
          </a:p>
          <a:p>
            <a:endParaRPr lang="en" sz="2400" b="1"/>
          </a:p>
          <a:p>
            <a:endParaRPr lang="en" sz="2400" b="1"/>
          </a:p>
        </p:txBody>
      </p:sp>
      <p:sp>
        <p:nvSpPr>
          <p:cNvPr id="1058" name="Shape 105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Day 3: Segment 3</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-Concrete - Representational - Abstract (CRA) sequence</a:t>
            </a:r>
          </a:p>
          <a:p>
            <a:endParaRPr lang="en"/>
          </a:p>
          <a:p>
            <a:pPr lvl="0" rtl="0">
              <a:buNone/>
            </a:pPr>
            <a:r>
              <a:rPr lang="en"/>
              <a:t>-Concrete: manipulatives</a:t>
            </a:r>
          </a:p>
          <a:p>
            <a:pPr lvl="0" rtl="0">
              <a:buNone/>
            </a:pPr>
            <a:r>
              <a:rPr lang="en"/>
              <a:t>-Representational: drawing pictures</a:t>
            </a:r>
          </a:p>
          <a:p>
            <a:pPr lvl="0" rtl="0">
              <a:buNone/>
            </a:pPr>
            <a:r>
              <a:rPr lang="en"/>
              <a:t>-Abstract: algorithms</a:t>
            </a:r>
          </a:p>
          <a:p>
            <a:endParaRPr lang="en"/>
          </a:p>
          <a:p>
            <a:pPr lvl="0" rtl="0">
              <a:buNone/>
            </a:pPr>
            <a:r>
              <a:rPr lang="en"/>
              <a:t>-Video</a:t>
            </a:r>
          </a:p>
          <a:p>
            <a:endParaRPr lang="en"/>
          </a:p>
        </p:txBody>
      </p:sp>
      <p:sp>
        <p:nvSpPr>
          <p:cNvPr id="147" name="Shape 14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Instructional Strategies</a:t>
            </a:r>
          </a:p>
        </p:txBody>
      </p:sp>
      <p:sp>
        <p:nvSpPr>
          <p:cNvPr id="148" name="Shape 148">
            <a:hlinkClick r:id="rId3"/>
          </p:cNvPr>
          <p:cNvSpPr/>
          <p:nvPr/>
        </p:nvSpPr>
        <p:spPr>
          <a:xfrm>
            <a:off x="6207680" y="4350304"/>
            <a:ext cx="2581593" cy="1936195"/>
          </a:xfrm>
          <a:prstGeom prst="rect">
            <a:avLst/>
          </a:prstGeom>
          <a:blipFill>
            <a:blip r:embed="rId4"/>
            <a:stretch>
              <a:fillRect/>
            </a:stretch>
          </a:blipFill>
          <a:ln>
            <a:noFill/>
          </a:ln>
        </p:spPr>
      </p:sp>
      <p:sp>
        <p:nvSpPr>
          <p:cNvPr id="149" name="Shape 149"/>
          <p:cNvSpPr/>
          <p:nvPr/>
        </p:nvSpPr>
        <p:spPr>
          <a:xfrm>
            <a:off x="2194025" y="5307750"/>
            <a:ext cx="3218700" cy="367799"/>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Shape 106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Ah-ha's!</a:t>
            </a:r>
          </a:p>
          <a:p>
            <a:endParaRPr lang="en"/>
          </a:p>
          <a:p>
            <a:endParaRPr lang="en"/>
          </a:p>
          <a:p>
            <a:pPr lvl="0" rtl="0">
              <a:buNone/>
            </a:pPr>
            <a:r>
              <a:rPr lang="en"/>
              <a:t>When music stops, move to a chart paper and SILENTlY respond to the question!</a:t>
            </a:r>
          </a:p>
          <a:p>
            <a:endParaRPr lang="en"/>
          </a:p>
          <a:p>
            <a:pPr>
              <a:buNone/>
            </a:pPr>
            <a:r>
              <a:rPr lang="en"/>
              <a:t>You need something to write with! </a:t>
            </a:r>
          </a:p>
        </p:txBody>
      </p:sp>
      <p:sp>
        <p:nvSpPr>
          <p:cNvPr id="1064" name="Shape 106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Let's Get Moving!</a:t>
            </a:r>
          </a:p>
        </p:txBody>
      </p:sp>
    </p:spTree>
  </p:cSld>
  <p:clrMapOvr>
    <a:masterClrMapping/>
  </p:clrMapOvr>
  <p:transition spd="slow">
    <p:cut/>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Shape 106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a:t>
            </a:r>
            <a:r>
              <a:rPr lang="en" sz="2400"/>
              <a:t>What are barriers struggling learners face in math?</a:t>
            </a:r>
          </a:p>
          <a:p>
            <a:pPr lvl="0" rtl="0">
              <a:buNone/>
            </a:pPr>
            <a:r>
              <a:rPr lang="en" sz="2400"/>
              <a:t>    List examples of Formative Assessment:</a:t>
            </a:r>
          </a:p>
          <a:p>
            <a:pPr lvl="0" rtl="0">
              <a:buNone/>
            </a:pPr>
            <a:r>
              <a:rPr lang="en" sz="2400"/>
              <a:t>    List example of Summative Assessment:</a:t>
            </a:r>
          </a:p>
          <a:p>
            <a:pPr lvl="0" rtl="0">
              <a:buNone/>
            </a:pPr>
            <a:r>
              <a:rPr lang="en" sz="2400"/>
              <a:t>    What technology do I already use?</a:t>
            </a:r>
          </a:p>
          <a:p>
            <a:pPr lvl="0" rtl="0">
              <a:buNone/>
            </a:pPr>
            <a:r>
              <a:rPr lang="en" sz="2400"/>
              <a:t>    What are benefits of co-teaching?</a:t>
            </a:r>
          </a:p>
          <a:p>
            <a:pPr lvl="0" rtl="0">
              <a:buNone/>
            </a:pPr>
            <a:r>
              <a:rPr lang="en" sz="2400"/>
              <a:t>    What makes co-teaching hard?</a:t>
            </a:r>
          </a:p>
          <a:p>
            <a:pPr lvl="0" rtl="0">
              <a:buNone/>
            </a:pPr>
            <a:r>
              <a:rPr lang="en" sz="2400"/>
              <a:t>    What are UDL Strategies?</a:t>
            </a:r>
          </a:p>
          <a:p>
            <a:pPr lvl="0" rtl="0">
              <a:buNone/>
            </a:pPr>
            <a:r>
              <a:rPr lang="en" sz="2400"/>
              <a:t>    What is RTI?</a:t>
            </a:r>
          </a:p>
          <a:p>
            <a:pPr>
              <a:buNone/>
            </a:pPr>
            <a:r>
              <a:rPr lang="en" sz="2400"/>
              <a:t>    How can I accommodate for gifted learners?</a:t>
            </a:r>
          </a:p>
        </p:txBody>
      </p:sp>
      <p:sp>
        <p:nvSpPr>
          <p:cNvPr id="1070" name="Shape 107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Questions you're responding to...</a:t>
            </a:r>
          </a:p>
        </p:txBody>
      </p:sp>
    </p:spTree>
  </p:cSld>
  <p:clrMapOvr>
    <a:masterClrMapping/>
  </p:clrMapOvr>
  <p:transition spd="slow">
    <p:cut/>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Shape 107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2400"/>
              <a:t>The Center for Applied Research in Educational Technology (CARET), a study was done and it was found that technology can increase student performance in the following ways:</a:t>
            </a:r>
          </a:p>
          <a:p>
            <a:endParaRPr lang="en" sz="2400"/>
          </a:p>
          <a:p>
            <a:pPr lvl="0" rtl="0">
              <a:buNone/>
            </a:pPr>
            <a:r>
              <a:rPr lang="en" sz="2400"/>
              <a:t>1) Improves students performance when the piece of technology being used directly supports the objective being assessed.</a:t>
            </a:r>
          </a:p>
          <a:p>
            <a:pPr lvl="0" rtl="0">
              <a:buNone/>
            </a:pPr>
            <a:r>
              <a:rPr lang="en" sz="2400"/>
              <a:t>2) When using collaborative learning, technology increase students demonstration of skills.</a:t>
            </a:r>
          </a:p>
          <a:p>
            <a:pPr lvl="0" rtl="0">
              <a:buNone/>
            </a:pPr>
            <a:r>
              <a:rPr lang="en" sz="2400"/>
              <a:t>3) Technology supports student need by differentiating and providing feedback to teachers and students about student performance.</a:t>
            </a:r>
          </a:p>
        </p:txBody>
      </p:sp>
      <p:sp>
        <p:nvSpPr>
          <p:cNvPr id="1076" name="Shape 107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What Research say about  Implementing Technology</a:t>
            </a:r>
          </a:p>
        </p:txBody>
      </p:sp>
    </p:spTree>
  </p:cSld>
  <p:clrMapOvr>
    <a:masterClrMapping/>
  </p:clrMapOvr>
  <p:transition spd="slow">
    <p:cut/>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Shape 108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4) Student performance is increased when technology is used everyday.</a:t>
            </a:r>
          </a:p>
          <a:p>
            <a:pPr lvl="0" rtl="0">
              <a:buNone/>
            </a:pPr>
            <a:r>
              <a:rPr lang="en"/>
              <a:t>5) Technology increases student performance when students are allowed to demonstrate knowledge using technology that allows them to create and personalize projects.</a:t>
            </a:r>
          </a:p>
          <a:p>
            <a:pPr lvl="0" rtl="0">
              <a:buNone/>
            </a:pPr>
            <a:r>
              <a:rPr lang="en"/>
              <a:t>6) When the entire school staff and community supports the use of technology, technology increases students’ performance levels.</a:t>
            </a:r>
          </a:p>
          <a:p>
            <a:endParaRPr lang="en"/>
          </a:p>
        </p:txBody>
      </p:sp>
      <p:sp>
        <p:nvSpPr>
          <p:cNvPr id="1082" name="Shape 108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endParaRPr/>
          </a:p>
        </p:txBody>
      </p:sp>
    </p:spTree>
  </p:cSld>
  <p:clrMapOvr>
    <a:masterClrMapping/>
  </p:clrMapOvr>
  <p:transition spd="slow">
    <p:cu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Shape 108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1088" name="Shape 108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endParaRPr/>
          </a:p>
        </p:txBody>
      </p:sp>
      <p:sp>
        <p:nvSpPr>
          <p:cNvPr id="1089" name="Shape 1089">
            <a:hlinkClick r:id="rId3"/>
          </p:cNvPr>
          <p:cNvSpPr/>
          <p:nvPr/>
        </p:nvSpPr>
        <p:spPr>
          <a:xfrm>
            <a:off x="291757" y="222744"/>
            <a:ext cx="8686815" cy="6515568"/>
          </a:xfrm>
          <a:prstGeom prst="rect">
            <a:avLst/>
          </a:prstGeom>
          <a:blipFill>
            <a:blip r:embed="rId4"/>
            <a:stretch>
              <a:fillRect/>
            </a:stretch>
          </a:blipFill>
          <a:ln>
            <a:noFill/>
          </a:ln>
        </p:spPr>
      </p:sp>
    </p:spTree>
  </p:cSld>
  <p:clrMapOvr>
    <a:masterClrMapping/>
  </p:clrMapOvr>
  <p:transition spd="slow">
    <p:cu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Shape 109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On large piece of paper, everyone grab a different color marker and being "tweeting" technologies you use daily. No talking! You are Tweeting! </a:t>
            </a:r>
          </a:p>
          <a:p>
            <a:endParaRPr lang="en"/>
          </a:p>
          <a:p>
            <a:pPr>
              <a:buNone/>
            </a:pPr>
            <a:r>
              <a:rPr lang="en"/>
              <a:t>Respond to group members with ways you can use this technology in your class. If you don't know the technology, ask questions! Remember, no talking! </a:t>
            </a:r>
          </a:p>
        </p:txBody>
      </p:sp>
      <p:sp>
        <p:nvSpPr>
          <p:cNvPr id="1095" name="Shape 109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Table Top Twitter</a:t>
            </a:r>
          </a:p>
        </p:txBody>
      </p:sp>
    </p:spTree>
  </p:cSld>
  <p:clrMapOvr>
    <a:masterClrMapping/>
  </p:clrMapOvr>
  <p:transition spd="slow">
    <p:cu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Shape 110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Go to the App Store on your Ipad</a:t>
            </a:r>
          </a:p>
          <a:p>
            <a:pPr lvl="0" rtl="0">
              <a:buNone/>
            </a:pPr>
            <a:r>
              <a:rPr lang="en" sz="2400"/>
              <a:t>http://www.edutopia.org/blog/ipad-apps-all-content-areas-andrew-marcinek</a:t>
            </a:r>
          </a:p>
          <a:p>
            <a:endParaRPr lang="en" sz="2400"/>
          </a:p>
          <a:p>
            <a:pPr lvl="0" rtl="0">
              <a:buNone/>
            </a:pPr>
            <a:r>
              <a:rPr lang="en"/>
              <a:t>Then, visit these websites: </a:t>
            </a:r>
          </a:p>
          <a:p>
            <a:pPr lvl="0" rtl="0">
              <a:buNone/>
            </a:pPr>
            <a:r>
              <a:rPr lang="en" sz="1800"/>
              <a:t>wikispace.com</a:t>
            </a:r>
          </a:p>
          <a:p>
            <a:pPr lvl="0" rtl="0">
              <a:buNone/>
            </a:pPr>
            <a:r>
              <a:rPr lang="en" sz="1800"/>
              <a:t>docs.google.com</a:t>
            </a:r>
          </a:p>
          <a:p>
            <a:pPr lvl="0" rtl="0">
              <a:buNone/>
            </a:pPr>
            <a:r>
              <a:rPr lang="en" sz="1800"/>
              <a:t>www.iclicker.com</a:t>
            </a:r>
          </a:p>
          <a:p>
            <a:pPr lvl="0" rtl="0">
              <a:buNone/>
            </a:pPr>
            <a:r>
              <a:rPr lang="en" sz="1800"/>
              <a:t>readaloudtechnology.com</a:t>
            </a:r>
          </a:p>
          <a:p>
            <a:pPr lvl="0" rtl="0">
              <a:buNone/>
            </a:pPr>
            <a:r>
              <a:rPr lang="en" sz="1800"/>
              <a:t>www.neo-direct.com</a:t>
            </a:r>
          </a:p>
          <a:p>
            <a:endParaRPr lang="en" sz="1800"/>
          </a:p>
          <a:p>
            <a:endParaRPr lang="en" sz="1800"/>
          </a:p>
          <a:p>
            <a:endParaRPr lang="en" sz="1800"/>
          </a:p>
          <a:p>
            <a:endParaRPr lang="en" sz="1800"/>
          </a:p>
        </p:txBody>
      </p:sp>
      <p:sp>
        <p:nvSpPr>
          <p:cNvPr id="1101" name="Shape 110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Technology Resources </a:t>
            </a:r>
          </a:p>
        </p:txBody>
      </p:sp>
    </p:spTree>
  </p:cSld>
  <p:clrMapOvr>
    <a:masterClrMapping/>
  </p:clrMapOvr>
  <p:transition spd="slow">
    <p:cut/>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Shape 110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1800"/>
              <a:t>http://notestar.4teachers.org</a:t>
            </a:r>
          </a:p>
          <a:p>
            <a:pPr lvl="0" rtl="0">
              <a:buNone/>
            </a:pPr>
            <a:r>
              <a:rPr lang="en" sz="1800"/>
              <a:t>https://www.khanacademy.org/</a:t>
            </a:r>
          </a:p>
          <a:p>
            <a:pPr lvl="0" rtl="0">
              <a:buNone/>
            </a:pPr>
            <a:r>
              <a:rPr lang="en" sz="1800"/>
              <a:t>instagram.com</a:t>
            </a:r>
          </a:p>
          <a:p>
            <a:pPr lvl="0" rtl="0">
              <a:buNone/>
            </a:pPr>
            <a:r>
              <a:rPr lang="en" sz="1800"/>
              <a:t>thesaurus.com</a:t>
            </a:r>
          </a:p>
          <a:p>
            <a:pPr lvl="0" rtl="0">
              <a:buNone/>
            </a:pPr>
            <a:r>
              <a:rPr lang="en" sz="1800"/>
              <a:t>dictionary.com</a:t>
            </a:r>
          </a:p>
          <a:p>
            <a:pPr lvl="0" rtl="0">
              <a:buNone/>
            </a:pPr>
            <a:r>
              <a:rPr lang="en" sz="1800"/>
              <a:t>twitter.com</a:t>
            </a:r>
          </a:p>
          <a:p>
            <a:pPr lvl="0" rtl="0">
              <a:buNone/>
            </a:pPr>
            <a:r>
              <a:rPr lang="en" sz="1800"/>
              <a:t>brainpop.com</a:t>
            </a:r>
          </a:p>
          <a:p>
            <a:pPr lvl="0" rtl="0">
              <a:buNone/>
            </a:pPr>
            <a:r>
              <a:rPr lang="en" sz="1800"/>
              <a:t>www.donjohnston.com</a:t>
            </a:r>
          </a:p>
          <a:p>
            <a:pPr lvl="0" rtl="0">
              <a:buNone/>
            </a:pPr>
            <a:r>
              <a:rPr lang="en" sz="1800"/>
              <a:t>facebook.com</a:t>
            </a:r>
          </a:p>
          <a:p>
            <a:pPr lvl="0" rtl="0">
              <a:buNone/>
            </a:pPr>
            <a:r>
              <a:rPr lang="en" sz="1800"/>
              <a:t>weebly.com</a:t>
            </a:r>
          </a:p>
          <a:p>
            <a:endParaRPr lang="en" sz="1800"/>
          </a:p>
          <a:p>
            <a:endParaRPr lang="en" sz="1800"/>
          </a:p>
        </p:txBody>
      </p:sp>
      <p:sp>
        <p:nvSpPr>
          <p:cNvPr id="1107" name="Shape 110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More Technology Resources </a:t>
            </a:r>
          </a:p>
        </p:txBody>
      </p:sp>
    </p:spTree>
  </p:cSld>
  <p:clrMapOvr>
    <a:masterClrMapping/>
  </p:clrMapOvr>
  <p:transition spd="slow">
    <p:cu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Shape 111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You have been given A LOT of information these past three days! It is time to put it to some use! </a:t>
            </a:r>
          </a:p>
          <a:p>
            <a:endParaRPr lang="en"/>
          </a:p>
          <a:p>
            <a:pPr>
              <a:buNone/>
            </a:pPr>
            <a:r>
              <a:rPr lang="en"/>
              <a:t>Quick--Bathroom break for 5 minutes! </a:t>
            </a:r>
          </a:p>
        </p:txBody>
      </p:sp>
      <p:sp>
        <p:nvSpPr>
          <p:cNvPr id="1113" name="Shape 111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How ya feeling?!</a:t>
            </a:r>
          </a:p>
        </p:txBody>
      </p:sp>
    </p:spTree>
  </p:cSld>
  <p:clrMapOvr>
    <a:masterClrMapping/>
  </p:clrMapOvr>
  <p:transition spd="slow">
    <p:cu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Shape 111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buNone/>
            </a:pPr>
            <a:r>
              <a:rPr lang="en"/>
              <a:t>At the end of the Professional Development you will be given time to plan an upcoming unit with your co-teacher. You will be given an hour of work time, and then be asked to share and reflect with others of different grades. </a:t>
            </a:r>
          </a:p>
        </p:txBody>
      </p:sp>
      <p:sp>
        <p:nvSpPr>
          <p:cNvPr id="1119" name="Shape 111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Unit Planning 1:45-4:00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-Your turn!</a:t>
            </a:r>
          </a:p>
          <a:p>
            <a:endParaRPr lang="en"/>
          </a:p>
          <a:p>
            <a:pPr lvl="0" rtl="0">
              <a:buNone/>
            </a:pPr>
            <a:r>
              <a:rPr lang="en"/>
              <a:t>-In groups, find a concept in your textbook that you could apply the CRA sequence too. </a:t>
            </a:r>
          </a:p>
          <a:p>
            <a:endParaRPr lang="en"/>
          </a:p>
          <a:p>
            <a:pPr lvl="0" rtl="0">
              <a:buNone/>
            </a:pPr>
            <a:r>
              <a:rPr lang="en"/>
              <a:t>-Write down what would take place in each step of the sequence.</a:t>
            </a:r>
          </a:p>
          <a:p>
            <a:endParaRPr lang="en"/>
          </a:p>
          <a:p>
            <a:pPr>
              <a:buNone/>
            </a:pPr>
            <a:r>
              <a:rPr lang="en"/>
              <a:t>-Whole group presentations.</a:t>
            </a:r>
          </a:p>
        </p:txBody>
      </p:sp>
      <p:sp>
        <p:nvSpPr>
          <p:cNvPr id="155" name="Shape 15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CRA Practice</a:t>
            </a:r>
          </a:p>
        </p:txBody>
      </p:sp>
    </p:spTree>
  </p:cSld>
  <p:clrMapOvr>
    <a:masterClrMapping/>
  </p:clrMapOvr>
  <p:transition spd="slow">
    <p:cut/>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Shape 112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Co-teaching is not possible without co-planning!</a:t>
            </a:r>
          </a:p>
          <a:p>
            <a:pPr marL="457200" lvl="0" indent="-419100" rtl="0">
              <a:buClr>
                <a:schemeClr val="lt2"/>
              </a:buClr>
              <a:buSzPct val="166666"/>
              <a:buFont typeface="Arial"/>
              <a:buChar char="•"/>
            </a:pPr>
            <a:r>
              <a:rPr lang="en"/>
              <a:t>You will get to work in the computer lab</a:t>
            </a:r>
          </a:p>
          <a:p>
            <a:pPr marL="457200" lvl="0" indent="-419100" rtl="0">
              <a:buClr>
                <a:schemeClr val="lt2"/>
              </a:buClr>
              <a:buSzPct val="166666"/>
              <a:buFont typeface="Arial"/>
              <a:buChar char="•"/>
            </a:pPr>
            <a:r>
              <a:rPr lang="en"/>
              <a:t>You will be using Unit Planning Guides explained and provided for you</a:t>
            </a:r>
          </a:p>
          <a:p>
            <a:pPr marL="457200" lvl="0" indent="-419100">
              <a:buClr>
                <a:schemeClr val="lt2"/>
              </a:buClr>
              <a:buSzPct val="104166"/>
              <a:buFont typeface="Arial"/>
              <a:buChar char="•"/>
            </a:pPr>
            <a:r>
              <a:rPr lang="en" sz="4800"/>
              <a:t>You will plan a unit using what you've learned about differentiation of instruction! :) </a:t>
            </a:r>
          </a:p>
        </p:txBody>
      </p:sp>
      <p:sp>
        <p:nvSpPr>
          <p:cNvPr id="1125" name="Shape 112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Why and How?</a:t>
            </a:r>
          </a:p>
        </p:txBody>
      </p:sp>
    </p:spTree>
  </p:cSld>
  <p:clrMapOvr>
    <a:masterClrMapping/>
  </p:clrMapOvr>
  <p:transition spd="slow">
    <p:cu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Shape 113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Goals</a:t>
            </a:r>
          </a:p>
          <a:p>
            <a:pPr marL="457200" lvl="0" indent="-419100" rtl="0">
              <a:buClr>
                <a:schemeClr val="lt2"/>
              </a:buClr>
              <a:buSzPct val="166666"/>
              <a:buFont typeface="Arial"/>
              <a:buChar char="•"/>
            </a:pPr>
            <a:r>
              <a:rPr lang="en"/>
              <a:t>Cautions</a:t>
            </a:r>
          </a:p>
          <a:p>
            <a:pPr marL="457200" lvl="0" indent="-419100" rtl="0">
              <a:buClr>
                <a:schemeClr val="lt2"/>
              </a:buClr>
              <a:buSzPct val="166666"/>
              <a:buFont typeface="Arial"/>
              <a:buChar char="•"/>
            </a:pPr>
            <a:r>
              <a:rPr lang="en"/>
              <a:t>Identifying Potential Barriers</a:t>
            </a:r>
          </a:p>
          <a:p>
            <a:pPr marL="457200" lvl="0" indent="-419100" rtl="0">
              <a:buClr>
                <a:schemeClr val="lt2"/>
              </a:buClr>
              <a:buSzPct val="166666"/>
              <a:buFont typeface="Arial"/>
              <a:buChar char="•"/>
            </a:pPr>
            <a:r>
              <a:rPr lang="en"/>
              <a:t>Planning and Implementing Accessibility Strategies</a:t>
            </a:r>
          </a:p>
          <a:p>
            <a:pPr marL="457200" lvl="0" indent="-419100" rtl="0">
              <a:buClr>
                <a:schemeClr val="lt2"/>
              </a:buClr>
              <a:buSzPct val="166666"/>
              <a:buFont typeface="Arial"/>
              <a:buChar char="•"/>
            </a:pPr>
            <a:r>
              <a:rPr lang="en"/>
              <a:t>Evaluation Accessibility Strategies </a:t>
            </a:r>
          </a:p>
          <a:p>
            <a:pPr lvl="0">
              <a:buNone/>
            </a:pPr>
            <a:r>
              <a:rPr lang="en"/>
              <a:t>* Refer to your handout as we cover these topics. </a:t>
            </a:r>
          </a:p>
        </p:txBody>
      </p:sp>
      <p:sp>
        <p:nvSpPr>
          <p:cNvPr id="1131" name="Shape 113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"Guiding Questions for Planning Accessibility Strategies"  </a:t>
            </a:r>
          </a:p>
        </p:txBody>
      </p:sp>
    </p:spTree>
  </p:cSld>
  <p:clrMapOvr>
    <a:masterClrMapping/>
  </p:clrMapOvr>
  <p:transition spd="slow">
    <p:cut/>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How can we make sure each student is successful?</a:t>
            </a:r>
          </a:p>
          <a:p>
            <a:endParaRPr lang="en"/>
          </a:p>
          <a:p>
            <a:pPr lvl="0" rtl="0">
              <a:buNone/>
            </a:pPr>
            <a:r>
              <a:rPr lang="en"/>
              <a:t>How can our curriculum become more accessible?</a:t>
            </a:r>
          </a:p>
          <a:p>
            <a:endParaRPr lang="en"/>
          </a:p>
          <a:p>
            <a:pPr lvl="0" rtl="0">
              <a:buNone/>
            </a:pPr>
            <a:r>
              <a:rPr lang="en"/>
              <a:t>How to do I keep expectations high?</a:t>
            </a:r>
          </a:p>
          <a:p>
            <a:endParaRPr lang="en"/>
          </a:p>
        </p:txBody>
      </p:sp>
      <p:sp>
        <p:nvSpPr>
          <p:cNvPr id="1137" name="Shape 113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Goals</a:t>
            </a:r>
          </a:p>
        </p:txBody>
      </p:sp>
    </p:spTree>
  </p:cSld>
  <p:clrMapOvr>
    <a:masterClrMapping/>
  </p:clrMapOvr>
  <p:transition spd="slow">
    <p:cut/>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Shape 114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Watering down material</a:t>
            </a:r>
          </a:p>
          <a:p>
            <a:endParaRPr lang="en"/>
          </a:p>
          <a:p>
            <a:pPr lvl="0" rtl="0">
              <a:buNone/>
            </a:pPr>
            <a:r>
              <a:rPr lang="en"/>
              <a:t>Only reaching one group of learners</a:t>
            </a:r>
          </a:p>
          <a:p>
            <a:endParaRPr lang="en"/>
          </a:p>
          <a:p>
            <a:pPr lvl="0" rtl="0">
              <a:buNone/>
            </a:pPr>
            <a:r>
              <a:rPr lang="en"/>
              <a:t>Students becoming dependent on us as teachers to reach learning potential</a:t>
            </a:r>
          </a:p>
          <a:p>
            <a:endParaRPr lang="en"/>
          </a:p>
          <a:p>
            <a:pPr>
              <a:buNone/>
            </a:pPr>
            <a:r>
              <a:rPr lang="en"/>
              <a:t>Planning in a time efficient manner (non example: teachers feeling overwhelmed). </a:t>
            </a:r>
          </a:p>
        </p:txBody>
      </p:sp>
      <p:sp>
        <p:nvSpPr>
          <p:cNvPr id="1143" name="Shape 114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Cautions</a:t>
            </a:r>
          </a:p>
        </p:txBody>
      </p:sp>
    </p:spTree>
  </p:cSld>
  <p:clrMapOvr>
    <a:masterClrMapping/>
  </p:clrMapOvr>
  <p:transition spd="slow">
    <p:cut/>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Shape 114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Think about your students...</a:t>
            </a:r>
          </a:p>
          <a:p>
            <a:pPr lvl="0" rtl="0">
              <a:buNone/>
            </a:pPr>
            <a:r>
              <a:rPr lang="en"/>
              <a:t>What curriculum goals do you want to accomplish?</a:t>
            </a:r>
          </a:p>
          <a:p>
            <a:pPr lvl="0" rtl="0">
              <a:buNone/>
            </a:pPr>
            <a:r>
              <a:rPr lang="en"/>
              <a:t>What have students struggled with in the past?</a:t>
            </a:r>
          </a:p>
          <a:p>
            <a:pPr lvl="0" rtl="0">
              <a:buNone/>
            </a:pPr>
            <a:r>
              <a:rPr lang="en"/>
              <a:t>What do I need? What do students need?</a:t>
            </a:r>
          </a:p>
          <a:p>
            <a:endParaRPr lang="en"/>
          </a:p>
          <a:p>
            <a:pPr>
              <a:buNone/>
            </a:pPr>
            <a:r>
              <a:rPr lang="en">
                <a:solidFill>
                  <a:srgbClr val="FF0000"/>
                </a:solidFill>
              </a:rPr>
              <a:t>STOP- Turn to co-teacher and discuss thoughts thus far!!  </a:t>
            </a:r>
          </a:p>
        </p:txBody>
      </p:sp>
      <p:sp>
        <p:nvSpPr>
          <p:cNvPr id="1149" name="Shape 114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Identifying Potential Barriers </a:t>
            </a:r>
          </a:p>
        </p:txBody>
      </p:sp>
    </p:spTree>
  </p:cSld>
  <p:clrMapOvr>
    <a:masterClrMapping/>
  </p:clrMapOvr>
  <p:transition spd="slow">
    <p:cu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Shape 115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BRAINSTORM AND LIST strategies discussed today and that you've used in the past that you'd like to implement. </a:t>
            </a:r>
          </a:p>
          <a:p>
            <a:endParaRPr lang="en"/>
          </a:p>
          <a:p>
            <a:pPr lvl="0" rtl="0">
              <a:buNone/>
            </a:pPr>
            <a:r>
              <a:rPr lang="en"/>
              <a:t>(on adjoining handout)</a:t>
            </a:r>
          </a:p>
          <a:p>
            <a:endParaRPr lang="en"/>
          </a:p>
          <a:p>
            <a:pPr lvl="0" rtl="0">
              <a:buNone/>
            </a:pPr>
            <a:r>
              <a:rPr lang="en">
                <a:solidFill>
                  <a:schemeClr val="accent1"/>
                </a:solidFill>
              </a:rPr>
              <a:t>5 minutes</a:t>
            </a:r>
          </a:p>
          <a:p>
            <a:endParaRPr lang="en">
              <a:solidFill>
                <a:schemeClr val="accent1"/>
              </a:solidFill>
            </a:endParaRPr>
          </a:p>
          <a:p>
            <a:pPr>
              <a:buNone/>
            </a:pPr>
            <a:r>
              <a:rPr lang="en">
                <a:solidFill>
                  <a:schemeClr val="accent1"/>
                </a:solidFill>
              </a:rPr>
              <a:t>Now turn to partner and discuss HOW to implement (10 minutes) </a:t>
            </a:r>
          </a:p>
        </p:txBody>
      </p:sp>
      <p:sp>
        <p:nvSpPr>
          <p:cNvPr id="1155" name="Shape 115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Plan and Implement Strategies</a:t>
            </a:r>
          </a:p>
        </p:txBody>
      </p:sp>
    </p:spTree>
  </p:cSld>
  <p:clrMapOvr>
    <a:masterClrMapping/>
  </p:clrMapOvr>
  <p:transition spd="slow">
    <p:cut/>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Shape 116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This is a reflection process. After each lesson, day, and unit, the co-teachers should stop and reflect on success and pitfalls. </a:t>
            </a:r>
          </a:p>
          <a:p>
            <a:endParaRPr lang="en"/>
          </a:p>
          <a:p>
            <a:pPr>
              <a:buNone/>
            </a:pPr>
            <a:r>
              <a:rPr lang="en"/>
              <a:t>Reflection and Evaluations (formative and summative) NEED to be PLANNED. Schedule times during the unit that you AND your co-teacher will: stop and reflect together, formatively assess, and summatively assess (Discuss with co-teacher 5 mins). </a:t>
            </a:r>
          </a:p>
        </p:txBody>
      </p:sp>
      <p:sp>
        <p:nvSpPr>
          <p:cNvPr id="1161" name="Shape 116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Evaluate</a:t>
            </a:r>
          </a:p>
        </p:txBody>
      </p:sp>
    </p:spTree>
  </p:cSld>
  <p:clrMapOvr>
    <a:masterClrMapping/>
  </p:clrMapOvr>
  <p:transition spd="slow">
    <p:cu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Shape 116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1) Use curriculum books and materials</a:t>
            </a:r>
          </a:p>
          <a:p>
            <a:pPr lvl="0" rtl="0">
              <a:buNone/>
            </a:pPr>
            <a:r>
              <a:rPr lang="en"/>
              <a:t>2) Use Unit Planning Sheet</a:t>
            </a:r>
          </a:p>
          <a:p>
            <a:pPr lvl="0" rtl="0">
              <a:buNone/>
            </a:pPr>
            <a:r>
              <a:rPr lang="en"/>
              <a:t>3)Be sure to write Big Ideas and learning targets</a:t>
            </a:r>
          </a:p>
          <a:p>
            <a:pPr lvl="0" rtl="0">
              <a:buNone/>
            </a:pPr>
            <a:r>
              <a:rPr lang="en"/>
              <a:t>4) Identify accommodations</a:t>
            </a:r>
          </a:p>
          <a:p>
            <a:pPr>
              <a:buNone/>
            </a:pPr>
            <a:r>
              <a:rPr lang="en"/>
              <a:t>5)Determine how you can differentiate to meet all diverse learning needs. </a:t>
            </a:r>
          </a:p>
        </p:txBody>
      </p:sp>
      <p:sp>
        <p:nvSpPr>
          <p:cNvPr id="1167" name="Shape 116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Unit Planning (1 hour) </a:t>
            </a:r>
          </a:p>
        </p:txBody>
      </p:sp>
    </p:spTree>
  </p:cSld>
  <p:clrMapOvr>
    <a:masterClrMapping/>
  </p:clrMapOvr>
  <p:transition spd="slow">
    <p:cut/>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Shape 117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Unit Planning Sheet</a:t>
            </a:r>
          </a:p>
          <a:p>
            <a:pPr marL="457200" lvl="0" indent="-419100" rtl="0">
              <a:buClr>
                <a:schemeClr val="lt2"/>
              </a:buClr>
              <a:buSzPct val="166666"/>
              <a:buFont typeface="Arial"/>
              <a:buChar char="•"/>
            </a:pPr>
            <a:r>
              <a:rPr lang="en"/>
              <a:t>Lesson Planner Sheet</a:t>
            </a:r>
          </a:p>
          <a:p>
            <a:pPr marL="457200" lvl="0" indent="-419100" rtl="0">
              <a:buClr>
                <a:schemeClr val="lt2"/>
              </a:buClr>
              <a:buSzPct val="166666"/>
              <a:buFont typeface="Arial"/>
              <a:buChar char="•"/>
            </a:pPr>
            <a:r>
              <a:rPr lang="en"/>
              <a:t>Weekly Co-Planner Sheet </a:t>
            </a:r>
          </a:p>
          <a:p>
            <a:pPr marL="457200" lvl="0" indent="-419100" rtl="0">
              <a:buClr>
                <a:schemeClr val="lt2"/>
              </a:buClr>
              <a:buSzPct val="166666"/>
              <a:buFont typeface="Arial"/>
              <a:buChar char="•"/>
            </a:pPr>
            <a:r>
              <a:rPr lang="en"/>
              <a:t>Student Planner Sheet</a:t>
            </a:r>
          </a:p>
          <a:p>
            <a:endParaRPr lang="en"/>
          </a:p>
        </p:txBody>
      </p:sp>
      <p:sp>
        <p:nvSpPr>
          <p:cNvPr id="1173" name="Shape 117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Visit Weebly for Unit Planning Sheets </a:t>
            </a:r>
          </a:p>
        </p:txBody>
      </p:sp>
    </p:spTree>
  </p:cSld>
  <p:clrMapOvr>
    <a:masterClrMapping/>
  </p:clrMapOvr>
  <p:transition spd="slow">
    <p:cut/>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1179" name="Shape 117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Peer Feedback 3-2-1</a:t>
            </a:r>
          </a:p>
        </p:txBody>
      </p:sp>
      <p:sp>
        <p:nvSpPr>
          <p:cNvPr id="1180" name="Shape 1180"/>
          <p:cNvSpPr/>
          <p:nvPr/>
        </p:nvSpPr>
        <p:spPr>
          <a:xfrm>
            <a:off x="685800" y="1352000"/>
            <a:ext cx="8347199" cy="55058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181" name="Shape 1181"/>
          <p:cNvSpPr txBox="1"/>
          <p:nvPr/>
        </p:nvSpPr>
        <p:spPr>
          <a:xfrm>
            <a:off x="822950" y="1489175"/>
            <a:ext cx="8131799" cy="5270999"/>
          </a:xfrm>
          <a:prstGeom prst="rect">
            <a:avLst/>
          </a:prstGeom>
          <a:noFill/>
        </p:spPr>
        <p:txBody>
          <a:bodyPr lIns="91425" tIns="91425" rIns="91425" bIns="91425" anchor="t" anchorCtr="0">
            <a:noAutofit/>
          </a:bodyPr>
          <a:lstStyle/>
          <a:p>
            <a:pPr lvl="0" rtl="0">
              <a:buNone/>
            </a:pPr>
            <a:r>
              <a:rPr lang="en" sz="2400"/>
              <a:t>3-2-1 Peer Feedback Sheet </a:t>
            </a:r>
          </a:p>
          <a:p>
            <a:pPr lvl="0" rtl="0">
              <a:buNone/>
            </a:pPr>
            <a:r>
              <a:rPr lang="en" sz="2400"/>
              <a:t>3 things I liked:</a:t>
            </a:r>
          </a:p>
          <a:p>
            <a:pPr lvl="0" rtl="0">
              <a:buNone/>
            </a:pPr>
            <a:r>
              <a:rPr lang="en" sz="2400"/>
              <a:t>1.</a:t>
            </a:r>
          </a:p>
          <a:p>
            <a:pPr lvl="0" rtl="0">
              <a:buNone/>
            </a:pPr>
            <a:r>
              <a:rPr lang="en" sz="2400"/>
              <a:t>2.</a:t>
            </a:r>
          </a:p>
          <a:p>
            <a:pPr lvl="0" rtl="0">
              <a:buNone/>
            </a:pPr>
            <a:r>
              <a:rPr lang="en" sz="2400"/>
              <a:t>3.</a:t>
            </a:r>
          </a:p>
          <a:p>
            <a:endParaRPr lang="en" sz="2400"/>
          </a:p>
          <a:p>
            <a:pPr lvl="0" rtl="0">
              <a:buNone/>
            </a:pPr>
            <a:r>
              <a:rPr lang="en" sz="2400"/>
              <a:t>2 things I suggest are:</a:t>
            </a:r>
          </a:p>
          <a:p>
            <a:pPr lvl="0" rtl="0">
              <a:buNone/>
            </a:pPr>
            <a:r>
              <a:rPr lang="en" sz="2400"/>
              <a:t>1.</a:t>
            </a:r>
          </a:p>
          <a:p>
            <a:pPr lvl="0" rtl="0">
              <a:buNone/>
            </a:pPr>
            <a:r>
              <a:rPr lang="en" sz="2400"/>
              <a:t>2.</a:t>
            </a:r>
          </a:p>
          <a:p>
            <a:endParaRPr lang="en" sz="2400"/>
          </a:p>
          <a:p>
            <a:pPr lvl="0" rtl="0">
              <a:buNone/>
            </a:pPr>
            <a:r>
              <a:rPr lang="en" sz="2400"/>
              <a:t>1 thing I wonder is :</a:t>
            </a:r>
          </a:p>
          <a:p>
            <a:pPr>
              <a:buNone/>
            </a:pPr>
            <a:r>
              <a:rPr lang="en" sz="2400"/>
              <a:t>1.</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-Fact memorization</a:t>
            </a:r>
          </a:p>
          <a:p>
            <a:endParaRPr lang="en"/>
          </a:p>
          <a:p>
            <a:pPr lvl="0" rtl="0">
              <a:buNone/>
            </a:pPr>
            <a:r>
              <a:rPr lang="en"/>
              <a:t>	-Concepts before memorization</a:t>
            </a:r>
          </a:p>
          <a:p>
            <a:pPr lvl="0" rtl="0">
              <a:buNone/>
            </a:pPr>
            <a:r>
              <a:rPr lang="en"/>
              <a:t>	-Small sets and brief sessions</a:t>
            </a:r>
          </a:p>
          <a:p>
            <a:pPr lvl="0" rtl="0">
              <a:buNone/>
            </a:pPr>
            <a:r>
              <a:rPr lang="en"/>
              <a:t>	-Games/timed activities</a:t>
            </a:r>
          </a:p>
          <a:p>
            <a:pPr>
              <a:buNone/>
            </a:pPr>
            <a:r>
              <a:rPr lang="en"/>
              <a:t>	-Frequent review</a:t>
            </a:r>
          </a:p>
        </p:txBody>
      </p:sp>
      <p:sp>
        <p:nvSpPr>
          <p:cNvPr id="161" name="Shape 16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Instructional Strategies</a:t>
            </a:r>
          </a:p>
        </p:txBody>
      </p:sp>
    </p:spTree>
  </p:cSld>
  <p:clrMapOvr>
    <a:masterClrMapping/>
  </p:clrMapOvr>
  <p:transition spd="slow">
    <p:cu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Shape 118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Using your iPad..</a:t>
            </a:r>
          </a:p>
          <a:p>
            <a:endParaRPr lang="en"/>
          </a:p>
          <a:p>
            <a:pPr lvl="0" rtl="0">
              <a:buNone/>
            </a:pPr>
            <a:r>
              <a:rPr lang="en"/>
              <a:t>Please visit our Weebly to access materials from this Professional Development at .</a:t>
            </a:r>
          </a:p>
          <a:p>
            <a:pPr lvl="0" rtl="0">
              <a:buNone/>
            </a:pPr>
            <a:r>
              <a:rPr lang="en" u="sng">
                <a:solidFill>
                  <a:schemeClr val="hlink"/>
                </a:solidFill>
                <a:hlinkClick r:id="rId3"/>
              </a:rPr>
              <a:t>http://teachinginclusivemathcep842.weebly.com/</a:t>
            </a:r>
          </a:p>
          <a:p>
            <a:pPr>
              <a:buNone/>
            </a:pPr>
            <a:r>
              <a:rPr lang="en"/>
              <a:t>On your way out, please pick up your copy of </a:t>
            </a:r>
            <a:r>
              <a:rPr lang="en" i="1"/>
              <a:t>Achieving Fluency: Special Education and Mathematics</a:t>
            </a:r>
            <a:r>
              <a:rPr lang="en"/>
              <a:t> by National Council of Teachers of Mathematics</a:t>
            </a:r>
          </a:p>
        </p:txBody>
      </p:sp>
      <p:sp>
        <p:nvSpPr>
          <p:cNvPr id="1187" name="Shape 118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Workshop Feedback</a:t>
            </a:r>
          </a:p>
        </p:txBody>
      </p:sp>
      <p:sp>
        <p:nvSpPr>
          <p:cNvPr id="1188" name="Shape 1188"/>
          <p:cNvSpPr/>
          <p:nvPr/>
        </p:nvSpPr>
        <p:spPr>
          <a:xfrm>
            <a:off x="6533973" y="449675"/>
            <a:ext cx="1125131" cy="1624348"/>
          </a:xfrm>
          <a:prstGeom prst="rect">
            <a:avLst/>
          </a:prstGeom>
          <a:blipFill>
            <a:blip r:embed="rId4"/>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-Self Regulation</a:t>
            </a:r>
          </a:p>
          <a:p>
            <a:endParaRPr lang="en"/>
          </a:p>
          <a:p>
            <a:pPr lvl="0" rtl="0">
              <a:buNone/>
            </a:pPr>
            <a:r>
              <a:rPr lang="en"/>
              <a:t>-Calculator Use</a:t>
            </a:r>
          </a:p>
          <a:p>
            <a:endParaRPr lang="en"/>
          </a:p>
          <a:p>
            <a:pPr>
              <a:buNone/>
            </a:pPr>
            <a:r>
              <a:rPr lang="en"/>
              <a:t>-Classwide Peer Tutoring</a:t>
            </a:r>
          </a:p>
        </p:txBody>
      </p:sp>
      <p:sp>
        <p:nvSpPr>
          <p:cNvPr id="167" name="Shape 16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Instructional Strategies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854948" y="1245912"/>
            <a:ext cx="8236500"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Differentiation/Effective Math Instruction </a:t>
            </a:r>
            <a:r>
              <a:rPr lang="en" sz="2400">
                <a:solidFill>
                  <a:srgbClr val="8E7CC3"/>
                </a:solidFill>
              </a:rPr>
              <a:t>9:00-11:00 AM</a:t>
            </a:r>
          </a:p>
          <a:p>
            <a:pPr marL="457200" lvl="0" indent="-419100" rtl="0">
              <a:buClr>
                <a:schemeClr val="lt2"/>
              </a:buClr>
              <a:buSzPct val="166666"/>
              <a:buFont typeface="Arial"/>
              <a:buChar char="•"/>
            </a:pPr>
            <a:r>
              <a:rPr lang="en"/>
              <a:t>Math Learning and Behavioral Difficulties/Learning Strategies </a:t>
            </a:r>
            <a:r>
              <a:rPr lang="en" sz="2400">
                <a:solidFill>
                  <a:srgbClr val="8E7CC3"/>
                </a:solidFill>
              </a:rPr>
              <a:t>11:00 -12:00 PM</a:t>
            </a:r>
          </a:p>
          <a:p>
            <a:endParaRPr lang="en" sz="2400">
              <a:solidFill>
                <a:srgbClr val="8E7CC3"/>
              </a:solidFill>
            </a:endParaRPr>
          </a:p>
          <a:p>
            <a:pPr lvl="0" rtl="0">
              <a:buNone/>
            </a:pPr>
            <a:r>
              <a:rPr lang="en"/>
              <a:t>Lunch Break </a:t>
            </a:r>
            <a:r>
              <a:rPr lang="en" sz="2400">
                <a:solidFill>
                  <a:srgbClr val="8E7CC3"/>
                </a:solidFill>
              </a:rPr>
              <a:t>12:00-1:00 PM</a:t>
            </a:r>
          </a:p>
          <a:p>
            <a:endParaRPr lang="en" sz="2400">
              <a:solidFill>
                <a:srgbClr val="8E7CC3"/>
              </a:solidFill>
            </a:endParaRPr>
          </a:p>
          <a:p>
            <a:pPr marL="457200" lvl="0" indent="-419100" rtl="0">
              <a:buClr>
                <a:schemeClr val="lt2"/>
              </a:buClr>
              <a:buSzPct val="166666"/>
              <a:buFont typeface="Arial"/>
              <a:buChar char="•"/>
            </a:pPr>
            <a:r>
              <a:rPr lang="en"/>
              <a:t>Continuation of Learning Strategies </a:t>
            </a:r>
            <a:r>
              <a:rPr lang="en" sz="2400">
                <a:solidFill>
                  <a:srgbClr val="8E7CC3"/>
                </a:solidFill>
              </a:rPr>
              <a:t>1:00-1:45 PM</a:t>
            </a:r>
          </a:p>
          <a:p>
            <a:pPr marL="457200" lvl="0" indent="-419100" rtl="0">
              <a:buClr>
                <a:schemeClr val="lt2"/>
              </a:buClr>
              <a:buSzPct val="166666"/>
              <a:buFont typeface="Arial"/>
              <a:buChar char="•"/>
            </a:pPr>
            <a:r>
              <a:rPr lang="en"/>
              <a:t>Response to Intervention </a:t>
            </a:r>
            <a:r>
              <a:rPr lang="en" sz="2400">
                <a:solidFill>
                  <a:srgbClr val="8E7CC3"/>
                </a:solidFill>
              </a:rPr>
              <a:t>1:45-2:45 PM</a:t>
            </a:r>
          </a:p>
          <a:p>
            <a:pPr marL="457200" lvl="0" indent="-419100">
              <a:buClr>
                <a:schemeClr val="lt2"/>
              </a:buClr>
              <a:buSzPct val="166666"/>
              <a:buFont typeface="Arial"/>
              <a:buChar char="•"/>
            </a:pPr>
            <a:r>
              <a:rPr lang="en"/>
              <a:t>Math for Gifted Learners </a:t>
            </a:r>
            <a:r>
              <a:rPr lang="en" sz="2400">
                <a:solidFill>
                  <a:srgbClr val="8E7CC3"/>
                </a:solidFill>
              </a:rPr>
              <a:t>2:45-3:45 PM</a:t>
            </a:r>
          </a:p>
        </p:txBody>
      </p:sp>
      <p:sp>
        <p:nvSpPr>
          <p:cNvPr id="62" name="Shape 6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Day One Topics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-On a sheet of paper, write the following:</a:t>
            </a:r>
          </a:p>
          <a:p>
            <a:endParaRPr lang="en"/>
          </a:p>
          <a:p>
            <a:pPr lvl="0" rtl="0">
              <a:buNone/>
            </a:pPr>
            <a:r>
              <a:rPr lang="en"/>
              <a:t>	-Definition of dyscalculia</a:t>
            </a:r>
          </a:p>
          <a:p>
            <a:endParaRPr lang="en"/>
          </a:p>
          <a:p>
            <a:pPr lvl="0" rtl="0">
              <a:buNone/>
            </a:pPr>
            <a:r>
              <a:rPr lang="en"/>
              <a:t>	-3 different effects dyscalculia could have on a student</a:t>
            </a:r>
          </a:p>
          <a:p>
            <a:endParaRPr lang="en"/>
          </a:p>
          <a:p>
            <a:pPr>
              <a:buNone/>
            </a:pPr>
            <a:r>
              <a:rPr lang="en"/>
              <a:t>	-1 instructional strategy you will implement in your classroom to help your students with math disabilities</a:t>
            </a:r>
          </a:p>
        </p:txBody>
      </p:sp>
      <p:sp>
        <p:nvSpPr>
          <p:cNvPr id="173" name="Shape 17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Ticket Out to Lunch</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Graphic Organizers</a:t>
            </a:r>
          </a:p>
          <a:p>
            <a:pPr>
              <a:buNone/>
            </a:pPr>
            <a:r>
              <a:rPr lang="en"/>
              <a:t>-"A graphic organizer is an instructional tool students can use to organize and structure information and concepts and to promote thinking about relationships between concepts. Furthermore, the spatial arrangement of a graphic organizer allows the student, and the teacher, to identify missing information or absent connections in one's strategic thinking" (Ellis, 2004).</a:t>
            </a:r>
          </a:p>
        </p:txBody>
      </p:sp>
      <p:sp>
        <p:nvSpPr>
          <p:cNvPr id="179" name="Shape 17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More Instructional Strategies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Graphic Organizers</a:t>
            </a:r>
          </a:p>
        </p:txBody>
      </p:sp>
      <p:sp>
        <p:nvSpPr>
          <p:cNvPr id="185" name="Shape 185"/>
          <p:cNvSpPr/>
          <p:nvPr/>
        </p:nvSpPr>
        <p:spPr>
          <a:xfrm>
            <a:off x="1328077" y="2278327"/>
            <a:ext cx="6885542" cy="1265421"/>
          </a:xfrm>
          <a:prstGeom prst="rect">
            <a:avLst/>
          </a:prstGeom>
          <a:blipFill>
            <a:blip r:embed="rId3"/>
            <a:stretch>
              <a:fillRect/>
            </a:stretch>
          </a:blipFill>
        </p:spPr>
      </p:sp>
      <p:sp>
        <p:nvSpPr>
          <p:cNvPr id="186" name="Shape 186"/>
          <p:cNvSpPr txBox="1"/>
          <p:nvPr/>
        </p:nvSpPr>
        <p:spPr>
          <a:xfrm>
            <a:off x="1654987" y="2474898"/>
            <a:ext cx="6434999" cy="3869400"/>
          </a:xfrm>
          <a:prstGeom prst="rect">
            <a:avLst/>
          </a:prstGeom>
        </p:spPr>
        <p:txBody>
          <a:bodyPr lIns="91425" tIns="91425" rIns="91425" bIns="91425" anchor="ctr" anchorCtr="0">
            <a:noAutofit/>
          </a:bodyPr>
          <a:lstStyle/>
          <a:p>
            <a:pPr lvl="0" rtl="0">
              <a:buNone/>
            </a:pPr>
            <a:r>
              <a:rPr lang="en" sz="1100"/>
              <a:t>Consider the following middle grades math problem from a recent state assessment.</a:t>
            </a:r>
          </a:p>
          <a:p>
            <a:pPr lvl="0" rtl="0">
              <a:lnSpc>
                <a:spcPct val="115000"/>
              </a:lnSpc>
              <a:buNone/>
            </a:pPr>
            <a:r>
              <a:rPr lang="en" sz="1100"/>
              <a:t>How many vertices (corners) are there in 1, 2, 3, 4, 5, 6 … </a:t>
            </a:r>
            <a:r>
              <a:rPr lang="en" sz="1100" i="1"/>
              <a:t>n</a:t>
            </a:r>
            <a:r>
              <a:rPr lang="en" sz="1100"/>
              <a:t> squares when they are arranged in the following way</a:t>
            </a:r>
          </a:p>
        </p:txBody>
      </p:sp>
      <p:sp>
        <p:nvSpPr>
          <p:cNvPr id="187" name="Shape 187"/>
          <p:cNvSpPr txBox="1"/>
          <p:nvPr/>
        </p:nvSpPr>
        <p:spPr>
          <a:xfrm>
            <a:off x="1087400" y="4102450"/>
            <a:ext cx="7686000" cy="2174700"/>
          </a:xfrm>
          <a:prstGeom prst="rect">
            <a:avLst/>
          </a:prstGeom>
          <a:noFill/>
        </p:spPr>
        <p:txBody>
          <a:bodyPr lIns="91425" tIns="91425" rIns="91425" bIns="91425" anchor="t" anchorCtr="0">
            <a:noAutofit/>
          </a:bodyPr>
          <a:lstStyle/>
          <a:p>
            <a:pPr lvl="0" rtl="0">
              <a:buNone/>
            </a:pPr>
            <a:r>
              <a:rPr lang="en" sz="1100"/>
              <a:t>Ho,,.,.&lt;./,/w many vertim,vces (corners) are there in 1, 2, 3, 4, 5, 6 … </a:t>
            </a:r>
            <a:r>
              <a:rPr lang="en" sz="1100" i="1"/>
              <a:t>n</a:t>
            </a:r>
            <a:r>
              <a:rPr lang="en" sz="1100"/>
              <a:t> squares when they are arranged in</a:t>
            </a:r>
          </a:p>
          <a:p>
            <a:pPr>
              <a:buNone/>
            </a:pPr>
            <a:r>
              <a:rPr lang="en" sz="2400">
                <a:solidFill>
                  <a:schemeClr val="lt2"/>
                </a:solidFill>
              </a:rPr>
              <a:t>How many vertices (corners) are there in 1, 2, 3, 4, 5, 6 … </a:t>
            </a:r>
            <a:r>
              <a:rPr lang="en" sz="2400" i="1">
                <a:solidFill>
                  <a:schemeClr val="lt2"/>
                </a:solidFill>
              </a:rPr>
              <a:t>n</a:t>
            </a:r>
            <a:r>
              <a:rPr lang="en" sz="2400">
                <a:solidFill>
                  <a:schemeClr val="lt2"/>
                </a:solidFill>
              </a:rPr>
              <a:t> squares when they are arranged in the following way?</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Graphic Organizers</a:t>
            </a:r>
          </a:p>
        </p:txBody>
      </p:sp>
      <p:sp>
        <p:nvSpPr>
          <p:cNvPr id="193" name="Shape 193"/>
          <p:cNvSpPr/>
          <p:nvPr/>
        </p:nvSpPr>
        <p:spPr>
          <a:xfrm>
            <a:off x="1263978" y="1599685"/>
            <a:ext cx="7013738" cy="5258314"/>
          </a:xfrm>
          <a:prstGeom prst="rect">
            <a:avLst/>
          </a:prstGeom>
          <a:blipFill>
            <a:blip r:embed="rId3"/>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Graphic Organizers</a:t>
            </a:r>
          </a:p>
        </p:txBody>
      </p:sp>
      <p:sp>
        <p:nvSpPr>
          <p:cNvPr id="199" name="Shape 199"/>
          <p:cNvSpPr txBox="1"/>
          <p:nvPr/>
        </p:nvSpPr>
        <p:spPr>
          <a:xfrm>
            <a:off x="1000900" y="1878225"/>
            <a:ext cx="7043400" cy="3076799"/>
          </a:xfrm>
          <a:prstGeom prst="rect">
            <a:avLst/>
          </a:prstGeom>
          <a:noFill/>
        </p:spPr>
        <p:txBody>
          <a:bodyPr lIns="91425" tIns="91425" rIns="91425" bIns="91425" anchor="t" anchorCtr="0">
            <a:noAutofit/>
          </a:bodyPr>
          <a:lstStyle/>
          <a:p>
            <a:pPr lvl="0" rtl="0">
              <a:buNone/>
            </a:pPr>
            <a:r>
              <a:rPr lang="en" sz="3000">
                <a:solidFill>
                  <a:schemeClr val="lt2"/>
                </a:solidFill>
              </a:rPr>
              <a:t>Compare your work and answers to that of some students with math disabilities who used this organizer to solve the same problem.</a:t>
            </a:r>
          </a:p>
          <a:p>
            <a:endParaRPr lang="en" sz="3000">
              <a:solidFill>
                <a:schemeClr val="lt2"/>
              </a:solidFill>
            </a:endParaRPr>
          </a:p>
          <a:p>
            <a:pPr lvl="0" rtl="0">
              <a:buNone/>
            </a:pPr>
            <a:r>
              <a:rPr lang="en" sz="3000" u="sng">
                <a:solidFill>
                  <a:schemeClr val="hlink"/>
                </a:solidFill>
                <a:hlinkClick r:id="rId3"/>
              </a:rPr>
              <a:t>Student work</a:t>
            </a:r>
          </a:p>
          <a:p>
            <a:endParaRPr lang="en" sz="3000" u="sng">
              <a:solidFill>
                <a:schemeClr val="hlink"/>
              </a:solidFill>
              <a:hlinkClick r:id="rId3"/>
            </a:endParaRPr>
          </a:p>
          <a:p>
            <a:pPr>
              <a:buNone/>
            </a:pPr>
            <a:r>
              <a:rPr lang="en" sz="3000">
                <a:solidFill>
                  <a:schemeClr val="lt2"/>
                </a:solidFill>
              </a:rPr>
              <a:t>Graphic organizers can be very helpful!</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Mnemonic Instruction</a:t>
            </a:r>
          </a:p>
          <a:p>
            <a:endParaRPr lang="en"/>
          </a:p>
          <a:p>
            <a:pPr lvl="0" rtl="0">
              <a:buNone/>
            </a:pPr>
            <a:r>
              <a:rPr lang="en"/>
              <a:t>-"Mnemonic instruction is a set of strategies designed to help students improve their memory of new information." (The Access Center, 2006)</a:t>
            </a:r>
          </a:p>
          <a:p>
            <a:endParaRPr lang="en"/>
          </a:p>
          <a:p>
            <a:pPr lvl="0" rtl="0">
              <a:buNone/>
            </a:pPr>
            <a:r>
              <a:rPr lang="en"/>
              <a:t>-Links new information to prior knowledge</a:t>
            </a:r>
          </a:p>
          <a:p>
            <a:endParaRPr lang="en"/>
          </a:p>
          <a:p>
            <a:pPr>
              <a:buNone/>
            </a:pPr>
            <a:r>
              <a:rPr lang="en"/>
              <a:t>-3 types</a:t>
            </a:r>
          </a:p>
        </p:txBody>
      </p:sp>
      <p:sp>
        <p:nvSpPr>
          <p:cNvPr id="205" name="Shape 20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Instructional Strategies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Keyword</a:t>
            </a:r>
          </a:p>
          <a:p>
            <a:endParaRPr lang="en"/>
          </a:p>
          <a:p>
            <a:pPr lvl="0" rtl="0">
              <a:buNone/>
            </a:pPr>
            <a:r>
              <a:rPr lang="en" sz="1800"/>
              <a:t>-"A keyword is a familiar word that sounds similar to the word or idea being taught. Keywords are generally used with an illustration of some type." (The Access Center, 2006)</a:t>
            </a:r>
          </a:p>
          <a:p>
            <a:endParaRPr lang="en" sz="1800"/>
          </a:p>
          <a:p>
            <a:pPr lvl="0" rtl="0">
              <a:buNone/>
            </a:pPr>
            <a:r>
              <a:rPr lang="en"/>
              <a:t>-2x2=4 (skateboard with 2 sets of 2 wheels)</a:t>
            </a:r>
          </a:p>
          <a:p>
            <a:pPr lvl="0" rtl="0">
              <a:buNone/>
            </a:pPr>
            <a:r>
              <a:rPr lang="en"/>
              <a:t>-2x3=6 (6 pack of pop)</a:t>
            </a:r>
          </a:p>
          <a:p>
            <a:pPr>
              <a:buNone/>
            </a:pPr>
            <a:r>
              <a:rPr lang="en"/>
              <a:t>-2x4=8 (spider with 2 sets of 4 legs</a:t>
            </a:r>
          </a:p>
        </p:txBody>
      </p:sp>
      <p:sp>
        <p:nvSpPr>
          <p:cNvPr id="211" name="Shape 21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Mnemonic Instruction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Pegword</a:t>
            </a:r>
          </a:p>
          <a:p>
            <a:endParaRPr lang="en"/>
          </a:p>
          <a:p>
            <a:pPr lvl="0" rtl="0">
              <a:buNone/>
            </a:pPr>
            <a:r>
              <a:rPr lang="en" sz="2400"/>
              <a:t>- "Pegwords refer to a set of rhyming words that are used to represent numbers." (The Access Center, 2006)</a:t>
            </a:r>
          </a:p>
          <a:p>
            <a:endParaRPr lang="en" sz="2400"/>
          </a:p>
          <a:p>
            <a:pPr>
              <a:buNone/>
            </a:pPr>
            <a:r>
              <a:rPr lang="en" sz="2400"/>
              <a:t>-Students have to be taught which pegwords are associated with which math words before this strategy can be used effectively. For example, after students learn that "sticks" represents "six", you can teach them "sticks times sticks equals dirty sticks" (6x6=36)</a:t>
            </a:r>
          </a:p>
        </p:txBody>
      </p:sp>
      <p:sp>
        <p:nvSpPr>
          <p:cNvPr id="217" name="Shape 21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Mnemonic Instruction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Letter</a:t>
            </a:r>
          </a:p>
          <a:p>
            <a:endParaRPr lang="en"/>
          </a:p>
          <a:p>
            <a:pPr lvl="0" rtl="0">
              <a:buNone/>
            </a:pPr>
            <a:r>
              <a:rPr lang="en"/>
              <a:t>-"Letter strategies include acronyms and acrostics (or sentence mnemonics)." (The Access Center, 2006)</a:t>
            </a:r>
          </a:p>
          <a:p>
            <a:endParaRPr lang="en"/>
          </a:p>
          <a:p>
            <a:pPr lvl="0" rtl="0">
              <a:buNone/>
            </a:pPr>
            <a:r>
              <a:rPr lang="en"/>
              <a:t>-PEMDAS (order of operations)</a:t>
            </a:r>
          </a:p>
          <a:p>
            <a:pPr lvl="0" rtl="0">
              <a:buNone/>
            </a:pPr>
            <a:r>
              <a:rPr lang="en"/>
              <a:t>	Parentheses, Exponents, Multiply/Divide, Add/Subtract</a:t>
            </a:r>
          </a:p>
          <a:p>
            <a:endParaRPr lang="en"/>
          </a:p>
          <a:p>
            <a:endParaRPr lang="en"/>
          </a:p>
        </p:txBody>
      </p:sp>
      <p:sp>
        <p:nvSpPr>
          <p:cNvPr id="223" name="Shape 22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Mnemonic Instruction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-Take a look through your curriculum material that you brought with you.</a:t>
            </a:r>
          </a:p>
          <a:p>
            <a:endParaRPr lang="en"/>
          </a:p>
          <a:p>
            <a:pPr lvl="0" rtl="0">
              <a:buNone/>
            </a:pPr>
            <a:r>
              <a:rPr lang="en"/>
              <a:t>-Any areas or concepts you could use mnemonic instruction with?</a:t>
            </a:r>
          </a:p>
          <a:p>
            <a:endParaRPr lang="en"/>
          </a:p>
          <a:p>
            <a:pPr>
              <a:buNone/>
            </a:pPr>
            <a:r>
              <a:rPr lang="en"/>
              <a:t>-Volunteers?</a:t>
            </a:r>
          </a:p>
        </p:txBody>
      </p:sp>
      <p:sp>
        <p:nvSpPr>
          <p:cNvPr id="229" name="Shape 22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Mnemonic Instruction Possibilities</a:t>
            </a:r>
          </a:p>
        </p:txBody>
      </p:sp>
      <p:sp>
        <p:nvSpPr>
          <p:cNvPr id="230" name="Shape 230"/>
          <p:cNvSpPr txBox="1"/>
          <p:nvPr/>
        </p:nvSpPr>
        <p:spPr>
          <a:xfrm>
            <a:off x="6220125" y="5953125"/>
            <a:ext cx="2611500" cy="515700"/>
          </a:xfrm>
          <a:prstGeom prst="rect">
            <a:avLst/>
          </a:prstGeom>
          <a:noFill/>
        </p:spPr>
        <p:txBody>
          <a:bodyPr lIns="91425" tIns="91425" rIns="91425" bIns="91425" anchor="t" anchorCtr="0">
            <a:noAutofit/>
          </a:bodyPr>
          <a:lstStyle/>
          <a:p>
            <a:pPr>
              <a:buNone/>
            </a:pPr>
            <a:r>
              <a:rPr lang="en" sz="2400">
                <a:solidFill>
                  <a:srgbClr val="FFFF00"/>
                </a:solidFill>
              </a:rPr>
              <a:t>#mnemonicideas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Please go to this website:</a:t>
            </a:r>
          </a:p>
          <a:p>
            <a:endParaRPr lang="en"/>
          </a:p>
          <a:p>
            <a:pPr lvl="0" rtl="0">
              <a:buNone/>
            </a:pPr>
            <a:r>
              <a:rPr lang="en" u="sng">
                <a:solidFill>
                  <a:schemeClr val="hlink"/>
                </a:solidFill>
                <a:hlinkClick r:id="rId3"/>
              </a:rPr>
              <a:t>http://teachinginclusivemathcep842.weebly.com/</a:t>
            </a:r>
          </a:p>
          <a:p>
            <a:endParaRPr lang="en" u="sng">
              <a:solidFill>
                <a:schemeClr val="hlink"/>
              </a:solidFill>
              <a:hlinkClick r:id="rId3"/>
            </a:endParaRPr>
          </a:p>
          <a:p>
            <a:pPr lvl="0" rtl="0">
              <a:buNone/>
            </a:pPr>
            <a:r>
              <a:rPr lang="en"/>
              <a:t>This website will allow you to follow along with the PowerPoint presentation, view our daily agenda, and access online versions of the documents you will receive today. Click on "Day 1" to get started!</a:t>
            </a:r>
          </a:p>
        </p:txBody>
      </p:sp>
      <p:sp>
        <p:nvSpPr>
          <p:cNvPr id="68" name="Shape 6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Online access: Day 1</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-Choose one for more research:</a:t>
            </a:r>
          </a:p>
          <a:p>
            <a:endParaRPr lang="en"/>
          </a:p>
          <a:p>
            <a:pPr lvl="0" rtl="0">
              <a:buNone/>
            </a:pPr>
            <a:r>
              <a:rPr lang="en"/>
              <a:t>	-Foldables</a:t>
            </a:r>
          </a:p>
          <a:p>
            <a:pPr lvl="0" rtl="0">
              <a:buNone/>
            </a:pPr>
            <a:r>
              <a:rPr lang="en"/>
              <a:t>	-Effective questioning</a:t>
            </a:r>
          </a:p>
          <a:p>
            <a:pPr lvl="0" rtl="0">
              <a:buNone/>
            </a:pPr>
            <a:r>
              <a:rPr lang="en"/>
              <a:t>	-Effective problem solving skills</a:t>
            </a:r>
          </a:p>
          <a:p>
            <a:pPr>
              <a:buNone/>
            </a:pPr>
            <a:r>
              <a:rPr lang="en"/>
              <a:t>	-Coding</a:t>
            </a:r>
          </a:p>
        </p:txBody>
      </p:sp>
      <p:sp>
        <p:nvSpPr>
          <p:cNvPr id="236" name="Shape 23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Homework</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Objectives:</a:t>
            </a:r>
          </a:p>
          <a:p>
            <a:pPr marL="457200" lvl="0" indent="-419100" rtl="0">
              <a:buClr>
                <a:schemeClr val="lt2"/>
              </a:buClr>
              <a:buSzPct val="100000"/>
              <a:buFont typeface="Arial"/>
              <a:buAutoNum type="arabicPeriod"/>
            </a:pPr>
            <a:r>
              <a:rPr lang="en"/>
              <a:t>Attendees will be able to define RTI and describe the different tiers and their purposes.</a:t>
            </a:r>
          </a:p>
          <a:p>
            <a:pPr marL="457200" lvl="0" indent="-419100" rtl="0">
              <a:buClr>
                <a:schemeClr val="lt2"/>
              </a:buClr>
              <a:buSzPct val="100000"/>
              <a:buFont typeface="Arial"/>
              <a:buAutoNum type="arabicPeriod"/>
            </a:pPr>
            <a:r>
              <a:rPr lang="en"/>
              <a:t>Attendees will be able to navigate the EasyCBM program in order to retrieve probes and record data.</a:t>
            </a:r>
          </a:p>
          <a:p>
            <a:endParaRPr lang="en"/>
          </a:p>
        </p:txBody>
      </p:sp>
      <p:sp>
        <p:nvSpPr>
          <p:cNvPr id="242" name="Shape 24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Response to Intervention (RTI) Objectives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-"Response to Intervention (RTI) is a multi-tiered approach to help struggling learners. Students' progress is closely monitored at each stage of intervention to determine the need for further research-based instruction and/or intervention in general education, in special education, or both." (RTI Action Network)</a:t>
            </a:r>
          </a:p>
          <a:p>
            <a:endParaRPr lang="en"/>
          </a:p>
          <a:p>
            <a:endParaRPr lang="en"/>
          </a:p>
        </p:txBody>
      </p:sp>
      <p:sp>
        <p:nvSpPr>
          <p:cNvPr id="248" name="Shape 24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Response to Intervention (RTI)</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Response to Intervention</a:t>
            </a:r>
          </a:p>
        </p:txBody>
      </p:sp>
      <p:sp>
        <p:nvSpPr>
          <p:cNvPr id="254" name="Shape 254"/>
          <p:cNvSpPr/>
          <p:nvPr/>
        </p:nvSpPr>
        <p:spPr>
          <a:xfrm>
            <a:off x="2005900" y="1721700"/>
            <a:ext cx="4761467" cy="5059679"/>
          </a:xfrm>
          <a:prstGeom prst="rect">
            <a:avLst/>
          </a:prstGeom>
          <a:blipFill>
            <a:blip r:embed="rId3"/>
            <a:stretch>
              <a:fillRect/>
            </a:stretch>
          </a:blipFill>
        </p:spPr>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Who needs mathematics intervention?</a:t>
            </a:r>
          </a:p>
          <a:p>
            <a:endParaRPr lang="en"/>
          </a:p>
          <a:p>
            <a:pPr lvl="0" rtl="0">
              <a:buNone/>
            </a:pPr>
            <a:r>
              <a:rPr lang="en"/>
              <a:t>-Universal screening tools</a:t>
            </a:r>
          </a:p>
          <a:p>
            <a:endParaRPr lang="en"/>
          </a:p>
          <a:p>
            <a:pPr lvl="0" rtl="0">
              <a:buNone/>
            </a:pPr>
            <a:r>
              <a:rPr lang="en"/>
              <a:t>-Whole class</a:t>
            </a:r>
          </a:p>
          <a:p>
            <a:endParaRPr lang="en"/>
          </a:p>
          <a:p>
            <a:pPr lvl="0" rtl="0">
              <a:buNone/>
            </a:pPr>
            <a:r>
              <a:rPr lang="en"/>
              <a:t>-Curriculum-based measurement probes</a:t>
            </a:r>
          </a:p>
          <a:p>
            <a:pPr>
              <a:buNone/>
            </a:pPr>
            <a:r>
              <a:rPr lang="en"/>
              <a:t>	</a:t>
            </a:r>
            <a:r>
              <a:rPr lang="en" u="sng">
                <a:solidFill>
                  <a:schemeClr val="hlink"/>
                </a:solidFill>
                <a:hlinkClick r:id="rId3"/>
              </a:rPr>
              <a:t>-EasyCBM</a:t>
            </a:r>
          </a:p>
        </p:txBody>
      </p:sp>
      <p:sp>
        <p:nvSpPr>
          <p:cNvPr id="260" name="Shape 26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RTI and Math</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-Your turn!</a:t>
            </a:r>
          </a:p>
          <a:p>
            <a:endParaRPr lang="en"/>
          </a:p>
          <a:p>
            <a:pPr lvl="0" rtl="0">
              <a:buNone/>
            </a:pPr>
            <a:r>
              <a:rPr lang="en"/>
              <a:t>-Absolutely free</a:t>
            </a:r>
          </a:p>
          <a:p>
            <a:endParaRPr lang="en"/>
          </a:p>
          <a:p>
            <a:pPr lvl="0" rtl="0">
              <a:buNone/>
            </a:pPr>
            <a:r>
              <a:rPr lang="en"/>
              <a:t>-Computer lab</a:t>
            </a:r>
          </a:p>
          <a:p>
            <a:endParaRPr lang="en"/>
          </a:p>
          <a:p>
            <a:pPr>
              <a:buNone/>
            </a:pPr>
            <a:r>
              <a:rPr lang="en"/>
              <a:t>-What did you think?</a:t>
            </a:r>
          </a:p>
        </p:txBody>
      </p:sp>
      <p:sp>
        <p:nvSpPr>
          <p:cNvPr id="266" name="Shape 26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EasyCBM</a:t>
            </a:r>
          </a:p>
        </p:txBody>
      </p:sp>
      <p:sp>
        <p:nvSpPr>
          <p:cNvPr id="267" name="Shape 267"/>
          <p:cNvSpPr txBox="1"/>
          <p:nvPr/>
        </p:nvSpPr>
        <p:spPr>
          <a:xfrm>
            <a:off x="7068375" y="6068538"/>
            <a:ext cx="2461799" cy="582300"/>
          </a:xfrm>
          <a:prstGeom prst="rect">
            <a:avLst/>
          </a:prstGeom>
          <a:noFill/>
        </p:spPr>
        <p:txBody>
          <a:bodyPr lIns="91425" tIns="91425" rIns="91425" bIns="91425" anchor="t" anchorCtr="0">
            <a:noAutofit/>
          </a:bodyPr>
          <a:lstStyle/>
          <a:p>
            <a:pPr>
              <a:buNone/>
            </a:pPr>
            <a:r>
              <a:rPr lang="en" sz="2400">
                <a:solidFill>
                  <a:srgbClr val="FFFF00"/>
                </a:solidFill>
              </a:rPr>
              <a:t>#EasyCBM</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What type of intervention is needed?</a:t>
            </a:r>
          </a:p>
          <a:p>
            <a:endParaRPr lang="en"/>
          </a:p>
          <a:p>
            <a:pPr lvl="0" rtl="0">
              <a:buNone/>
            </a:pPr>
            <a:r>
              <a:rPr lang="en"/>
              <a:t>-25-50% = Tier 1</a:t>
            </a:r>
          </a:p>
          <a:p>
            <a:endParaRPr lang="en"/>
          </a:p>
          <a:p>
            <a:pPr lvl="0" rtl="0">
              <a:buNone/>
            </a:pPr>
            <a:r>
              <a:rPr lang="en"/>
              <a:t>-2-4 students per class = Tier 2</a:t>
            </a:r>
          </a:p>
          <a:p>
            <a:endParaRPr lang="en"/>
          </a:p>
          <a:p>
            <a:pPr>
              <a:buNone/>
            </a:pPr>
            <a:r>
              <a:rPr lang="en"/>
              <a:t>-1 student per class = Tier 3</a:t>
            </a:r>
          </a:p>
        </p:txBody>
      </p:sp>
      <p:sp>
        <p:nvSpPr>
          <p:cNvPr id="273" name="Shape 27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RTI and Math</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Is the intervention working?</a:t>
            </a:r>
          </a:p>
          <a:p>
            <a:endParaRPr lang="en"/>
          </a:p>
          <a:p>
            <a:pPr lvl="0" rtl="0">
              <a:buNone/>
            </a:pPr>
            <a:r>
              <a:rPr lang="en"/>
              <a:t>-Yes? Intervention stays the same</a:t>
            </a:r>
          </a:p>
          <a:p>
            <a:endParaRPr lang="en"/>
          </a:p>
          <a:p>
            <a:pPr>
              <a:buNone/>
            </a:pPr>
            <a:r>
              <a:rPr lang="en"/>
              <a:t>-No? Change must occur</a:t>
            </a:r>
          </a:p>
        </p:txBody>
      </p:sp>
      <p:sp>
        <p:nvSpPr>
          <p:cNvPr id="279" name="Shape 27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RTI and Math</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Objectives:</a:t>
            </a:r>
          </a:p>
          <a:p>
            <a:pPr marL="457200" lvl="0" indent="-419100" rtl="0">
              <a:buClr>
                <a:schemeClr val="lt2"/>
              </a:buClr>
              <a:buSzPct val="100000"/>
              <a:buFont typeface="Arial"/>
              <a:buAutoNum type="arabicPeriod"/>
            </a:pPr>
            <a:r>
              <a:rPr lang="en"/>
              <a:t>Attendees will understand the definition of gifted learners.</a:t>
            </a:r>
          </a:p>
          <a:p>
            <a:pPr marL="457200" lvl="0" indent="-419100" rtl="0">
              <a:buClr>
                <a:schemeClr val="lt2"/>
              </a:buClr>
              <a:buSzPct val="100000"/>
              <a:buFont typeface="Arial"/>
              <a:buAutoNum type="arabicPeriod"/>
            </a:pPr>
            <a:r>
              <a:rPr lang="en"/>
              <a:t>Attendees will learn the basics of the Javits Act and the implications it has on the education of gifted and talented students.</a:t>
            </a:r>
          </a:p>
          <a:p>
            <a:pPr marL="457200" lvl="0" indent="-419100" rtl="0">
              <a:buClr>
                <a:schemeClr val="lt2"/>
              </a:buClr>
              <a:buSzPct val="100000"/>
              <a:buFont typeface="Arial"/>
              <a:buAutoNum type="arabicPeriod"/>
            </a:pPr>
            <a:r>
              <a:rPr lang="en"/>
              <a:t>Attendees will demonstrate their knowledge of gifted learner instruction through role play. </a:t>
            </a:r>
          </a:p>
        </p:txBody>
      </p:sp>
      <p:sp>
        <p:nvSpPr>
          <p:cNvPr id="285" name="Shape 28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Gifted Learners Objectives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1100" i="1">
                <a:solidFill>
                  <a:srgbClr val="000000"/>
                </a:solidFill>
              </a:rPr>
              <a:t>"The term gifted and talented student means children and youths who </a:t>
            </a:r>
            <a:r>
              <a:rPr lang="en"/>
              <a:t>"The term gifted and talented student means children and youth who give evidence of higher performance capability in such areas as intellectual, creative, artistic, or leadership capacity, or in specific academic fields, and who require services or activities not ordinarily provided by the schools in order to develop such capabilities fully." -Federal definition from the Javits Act</a:t>
            </a:r>
          </a:p>
          <a:p>
            <a:endParaRPr lang="en"/>
          </a:p>
          <a:p>
            <a:endParaRPr lang="en"/>
          </a:p>
        </p:txBody>
      </p:sp>
      <p:sp>
        <p:nvSpPr>
          <p:cNvPr id="291" name="Shape 29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Gifted Learners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Please tweet and tag! </a:t>
            </a:r>
          </a:p>
          <a:p>
            <a:endParaRPr lang="en"/>
          </a:p>
          <a:p>
            <a:pPr marL="457200" lvl="0" indent="-419100" rtl="0">
              <a:buClr>
                <a:schemeClr val="lt2"/>
              </a:buClr>
              <a:buSzPct val="100000"/>
              <a:buFont typeface="Arial"/>
              <a:buAutoNum type="arabicPeriod"/>
            </a:pPr>
            <a:r>
              <a:rPr lang="en"/>
              <a:t>questions</a:t>
            </a:r>
          </a:p>
          <a:p>
            <a:pPr marL="457200" lvl="0" indent="-419100" rtl="0">
              <a:buClr>
                <a:schemeClr val="lt2"/>
              </a:buClr>
              <a:buSzPct val="100000"/>
              <a:buFont typeface="Arial"/>
              <a:buAutoNum type="arabicPeriod"/>
            </a:pPr>
            <a:r>
              <a:rPr lang="en"/>
              <a:t>comments</a:t>
            </a:r>
          </a:p>
          <a:p>
            <a:pPr marL="457200" lvl="0" indent="-419100" rtl="0">
              <a:buClr>
                <a:schemeClr val="lt2"/>
              </a:buClr>
              <a:buSzPct val="100000"/>
              <a:buFont typeface="Arial"/>
              <a:buAutoNum type="arabicPeriod"/>
            </a:pPr>
            <a:r>
              <a:rPr lang="en"/>
              <a:t>interesting ideas</a:t>
            </a:r>
          </a:p>
          <a:p>
            <a:pPr marL="457200" lvl="0" indent="-419100" rtl="0">
              <a:buClr>
                <a:schemeClr val="lt2"/>
              </a:buClr>
              <a:buSzPct val="100000"/>
              <a:buFont typeface="Arial"/>
              <a:buAutoNum type="arabicPeriod"/>
            </a:pPr>
            <a:r>
              <a:rPr lang="en"/>
              <a:t>suggestions</a:t>
            </a:r>
          </a:p>
          <a:p>
            <a:endParaRPr lang="en"/>
          </a:p>
          <a:p>
            <a:pPr lvl="0" rtl="0">
              <a:buNone/>
            </a:pPr>
            <a:r>
              <a:rPr lang="en"/>
              <a:t>#differentiatingmathinstruction</a:t>
            </a:r>
          </a:p>
        </p:txBody>
      </p:sp>
      <p:sp>
        <p:nvSpPr>
          <p:cNvPr id="74" name="Shape 7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Tweet it!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-Jacob Javits Gifted and Talented Student Education Act (1988)</a:t>
            </a:r>
          </a:p>
          <a:p>
            <a:endParaRPr lang="en"/>
          </a:p>
          <a:p>
            <a:pPr lvl="0" rtl="0">
              <a:buNone/>
            </a:pPr>
            <a:r>
              <a:rPr lang="en"/>
              <a:t>-Support talent in U.S. schools</a:t>
            </a:r>
          </a:p>
          <a:p>
            <a:endParaRPr lang="en"/>
          </a:p>
          <a:p>
            <a:pPr lvl="0" rtl="0">
              <a:buNone/>
            </a:pPr>
            <a:r>
              <a:rPr lang="en"/>
              <a:t>-Does not provide funding</a:t>
            </a:r>
          </a:p>
          <a:p>
            <a:endParaRPr lang="en"/>
          </a:p>
          <a:p>
            <a:pPr>
              <a:buNone/>
            </a:pPr>
            <a:r>
              <a:rPr lang="en"/>
              <a:t>-Purpose: Organize a program that will help schools meet the needs of gifted and talented students.</a:t>
            </a:r>
          </a:p>
        </p:txBody>
      </p:sp>
      <p:sp>
        <p:nvSpPr>
          <p:cNvPr id="297" name="Shape 29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Gifted Learners- Javits Act</a:t>
            </a:r>
          </a:p>
        </p:txBody>
      </p:sp>
      <p:sp>
        <p:nvSpPr>
          <p:cNvPr id="298" name="Shape 298"/>
          <p:cNvSpPr txBox="1"/>
          <p:nvPr/>
        </p:nvSpPr>
        <p:spPr>
          <a:xfrm>
            <a:off x="7500875" y="6252525"/>
            <a:ext cx="2378700" cy="415800"/>
          </a:xfrm>
          <a:prstGeom prst="rect">
            <a:avLst/>
          </a:prstGeom>
          <a:noFill/>
        </p:spPr>
        <p:txBody>
          <a:bodyPr lIns="91425" tIns="91425" rIns="91425" bIns="91425" anchor="t" anchorCtr="0">
            <a:noAutofit/>
          </a:bodyPr>
          <a:lstStyle/>
          <a:p>
            <a:pPr>
              <a:buNone/>
            </a:pPr>
            <a:r>
              <a:rPr lang="en" sz="1800">
                <a:solidFill>
                  <a:srgbClr val="FFFF00"/>
                </a:solidFill>
              </a:rPr>
              <a:t>#JavitsAct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-How do teachers help their gifted learners reach their fullest potential?</a:t>
            </a:r>
          </a:p>
          <a:p>
            <a:endParaRPr lang="en"/>
          </a:p>
          <a:p>
            <a:pPr lvl="0" rtl="0">
              <a:buNone/>
            </a:pPr>
            <a:r>
              <a:rPr lang="en"/>
              <a:t>-Dos and don'ts of instruction for gifted learners</a:t>
            </a:r>
          </a:p>
          <a:p>
            <a:endParaRPr lang="en"/>
          </a:p>
          <a:p>
            <a:pPr>
              <a:buNone/>
            </a:pPr>
            <a:r>
              <a:rPr lang="en"/>
              <a:t>-Reading and role-playing activity</a:t>
            </a:r>
          </a:p>
        </p:txBody>
      </p:sp>
      <p:sp>
        <p:nvSpPr>
          <p:cNvPr id="304" name="Shape 30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Gifted Learners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Gifted Learners</a:t>
            </a:r>
          </a:p>
        </p:txBody>
      </p:sp>
      <p:sp>
        <p:nvSpPr>
          <p:cNvPr id="310" name="Shape 310">
            <a:hlinkClick r:id="rId3"/>
          </p:cNvPr>
          <p:cNvSpPr/>
          <p:nvPr/>
        </p:nvSpPr>
        <p:spPr>
          <a:xfrm>
            <a:off x="1489956" y="1665300"/>
            <a:ext cx="6561782" cy="4919972"/>
          </a:xfrm>
          <a:prstGeom prst="rect">
            <a:avLst/>
          </a:prstGeom>
          <a:blipFill>
            <a:blip r:embed="rId4"/>
            <a:stretch>
              <a:fillRect/>
            </a:stretch>
          </a:blipFill>
          <a:ln>
            <a:noFill/>
          </a:ln>
        </p:spPr>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-Summary of the day</a:t>
            </a:r>
          </a:p>
          <a:p>
            <a:endParaRPr lang="en"/>
          </a:p>
          <a:p>
            <a:pPr lvl="0" rtl="0">
              <a:buNone/>
            </a:pPr>
            <a:r>
              <a:rPr lang="en"/>
              <a:t>-Homework reminder</a:t>
            </a:r>
          </a:p>
          <a:p>
            <a:endParaRPr lang="en"/>
          </a:p>
          <a:p>
            <a:pPr lvl="0" rtl="0">
              <a:buNone/>
            </a:pPr>
            <a:r>
              <a:rPr lang="en"/>
              <a:t>-Any questions?</a:t>
            </a:r>
          </a:p>
          <a:p>
            <a:endParaRPr lang="en"/>
          </a:p>
          <a:p>
            <a:pPr lvl="0" rtl="0">
              <a:buNone/>
            </a:pPr>
            <a:r>
              <a:rPr lang="en"/>
              <a:t>-Day 1 Reflection/Exit survey</a:t>
            </a:r>
          </a:p>
          <a:p>
            <a:endParaRPr lang="en"/>
          </a:p>
          <a:p>
            <a:pPr>
              <a:buNone/>
            </a:pPr>
            <a:r>
              <a:rPr lang="en"/>
              <a:t>-See you tomorrow!!!</a:t>
            </a:r>
          </a:p>
        </p:txBody>
      </p:sp>
      <p:sp>
        <p:nvSpPr>
          <p:cNvPr id="316" name="Shape 31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End of Day 1</a:t>
            </a:r>
          </a:p>
        </p:txBody>
      </p:sp>
      <p:sp>
        <p:nvSpPr>
          <p:cNvPr id="317" name="Shape 317"/>
          <p:cNvSpPr txBox="1"/>
          <p:nvPr/>
        </p:nvSpPr>
        <p:spPr>
          <a:xfrm>
            <a:off x="6974854" y="6202650"/>
            <a:ext cx="1873499" cy="432599"/>
          </a:xfrm>
          <a:prstGeom prst="rect">
            <a:avLst/>
          </a:prstGeom>
          <a:noFill/>
        </p:spPr>
        <p:txBody>
          <a:bodyPr lIns="91425" tIns="91425" rIns="91425" bIns="91425" anchor="t" anchorCtr="0">
            <a:noAutofit/>
          </a:bodyPr>
          <a:lstStyle/>
          <a:p>
            <a:pPr>
              <a:buNone/>
            </a:pPr>
            <a:r>
              <a:rPr lang="en" sz="1800">
                <a:solidFill>
                  <a:srgbClr val="FFFF00"/>
                </a:solidFill>
              </a:rPr>
              <a:t>#day1thoughts</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a:t>
            </a:r>
          </a:p>
          <a:p>
            <a:endParaRPr lang="en"/>
          </a:p>
          <a:p>
            <a:pPr algn="ctr">
              <a:buNone/>
            </a:pPr>
            <a:r>
              <a:rPr lang="en" sz="9600" b="1"/>
              <a:t>DAY 2</a:t>
            </a:r>
          </a:p>
        </p:txBody>
      </p:sp>
      <p:sp>
        <p:nvSpPr>
          <p:cNvPr id="323" name="Shape 32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854948" y="1579562"/>
            <a:ext cx="8236500"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UDL </a:t>
            </a:r>
            <a:r>
              <a:rPr lang="en" sz="2400">
                <a:solidFill>
                  <a:srgbClr val="8E7CC3"/>
                </a:solidFill>
              </a:rPr>
              <a:t>9:00-11:00 AM</a:t>
            </a:r>
          </a:p>
          <a:p>
            <a:pPr marL="457200" lvl="0" indent="-419100" rtl="0">
              <a:buClr>
                <a:schemeClr val="lt2"/>
              </a:buClr>
              <a:buSzPct val="166666"/>
              <a:buFont typeface="Arial"/>
              <a:buChar char="•"/>
            </a:pPr>
            <a:r>
              <a:rPr lang="en"/>
              <a:t>Accommodations/Modifications </a:t>
            </a:r>
            <a:r>
              <a:rPr lang="en" sz="2400">
                <a:solidFill>
                  <a:srgbClr val="8E7CC3"/>
                </a:solidFill>
              </a:rPr>
              <a:t>11:00 -12:00 PM</a:t>
            </a:r>
          </a:p>
          <a:p>
            <a:endParaRPr lang="en" sz="2400">
              <a:solidFill>
                <a:srgbClr val="8E7CC3"/>
              </a:solidFill>
            </a:endParaRPr>
          </a:p>
          <a:p>
            <a:pPr lvl="0" rtl="0">
              <a:buNone/>
            </a:pPr>
            <a:r>
              <a:rPr lang="en"/>
              <a:t>Lunch Break </a:t>
            </a:r>
            <a:r>
              <a:rPr lang="en" sz="2400">
                <a:solidFill>
                  <a:srgbClr val="8E7CC3"/>
                </a:solidFill>
              </a:rPr>
              <a:t>12:00-1:00 PM</a:t>
            </a:r>
          </a:p>
          <a:p>
            <a:endParaRPr lang="en" sz="2400">
              <a:solidFill>
                <a:srgbClr val="8E7CC3"/>
              </a:solidFill>
            </a:endParaRPr>
          </a:p>
          <a:p>
            <a:pPr marL="457200" lvl="0" indent="-419100" rtl="0">
              <a:buClr>
                <a:schemeClr val="lt2"/>
              </a:buClr>
              <a:buSzPct val="166666"/>
              <a:buFont typeface="Arial"/>
              <a:buChar char="•"/>
            </a:pPr>
            <a:r>
              <a:rPr lang="en"/>
              <a:t>Co-teaching </a:t>
            </a:r>
            <a:r>
              <a:rPr lang="en" sz="2400">
                <a:solidFill>
                  <a:srgbClr val="8E7CC3"/>
                </a:solidFill>
              </a:rPr>
              <a:t>1:00-3:00 PM</a:t>
            </a:r>
          </a:p>
          <a:p>
            <a:pPr marL="457200" lvl="0" indent="-419100" rtl="0">
              <a:buClr>
                <a:schemeClr val="lt2"/>
              </a:buClr>
              <a:buSzPct val="166666"/>
              <a:buFont typeface="Arial"/>
              <a:buChar char="•"/>
            </a:pPr>
            <a:r>
              <a:rPr lang="en"/>
              <a:t>Collaborative Learning </a:t>
            </a:r>
            <a:r>
              <a:rPr lang="en" sz="2400">
                <a:solidFill>
                  <a:srgbClr val="8E7CC3"/>
                </a:solidFill>
              </a:rPr>
              <a:t>3:00-4:00 PM</a:t>
            </a:r>
          </a:p>
        </p:txBody>
      </p:sp>
      <p:sp>
        <p:nvSpPr>
          <p:cNvPr id="329" name="Shape 32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Day Two Topics</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Reminder: please go to this website:</a:t>
            </a:r>
          </a:p>
          <a:p>
            <a:endParaRPr lang="en"/>
          </a:p>
          <a:p>
            <a:pPr lvl="0" rtl="0">
              <a:buNone/>
            </a:pPr>
            <a:r>
              <a:rPr lang="en" u="sng">
                <a:solidFill>
                  <a:schemeClr val="hlink"/>
                </a:solidFill>
                <a:hlinkClick r:id="rId3"/>
              </a:rPr>
              <a:t>http://teachinginclusivemathcep842.weebly.com/</a:t>
            </a:r>
          </a:p>
          <a:p>
            <a:endParaRPr lang="en" u="sng">
              <a:solidFill>
                <a:schemeClr val="hlink"/>
              </a:solidFill>
              <a:hlinkClick r:id="rId3"/>
            </a:endParaRPr>
          </a:p>
          <a:p>
            <a:pPr lvl="0" rtl="0">
              <a:buNone/>
            </a:pPr>
            <a:r>
              <a:rPr lang="en"/>
              <a:t>Click on the tab "Day 2" to locate information we will be discussing in our presentation today. You may also view our PowerPoint under the tab labeled "PowerPoint". </a:t>
            </a:r>
          </a:p>
          <a:p>
            <a:endParaRPr lang="en"/>
          </a:p>
        </p:txBody>
      </p:sp>
      <p:sp>
        <p:nvSpPr>
          <p:cNvPr id="335" name="Shape 33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Online access: Day 2</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Don't forget to tweet and tag! </a:t>
            </a:r>
          </a:p>
          <a:p>
            <a:endParaRPr lang="en"/>
          </a:p>
          <a:p>
            <a:pPr marL="457200" lvl="0" indent="-419100" rtl="0">
              <a:buClr>
                <a:schemeClr val="lt2"/>
              </a:buClr>
              <a:buSzPct val="100000"/>
              <a:buFont typeface="Arial"/>
              <a:buAutoNum type="arabicPeriod"/>
            </a:pPr>
            <a:r>
              <a:rPr lang="en"/>
              <a:t>questions</a:t>
            </a:r>
          </a:p>
          <a:p>
            <a:pPr marL="457200" lvl="0" indent="-419100" rtl="0">
              <a:buClr>
                <a:schemeClr val="lt2"/>
              </a:buClr>
              <a:buSzPct val="100000"/>
              <a:buFont typeface="Arial"/>
              <a:buAutoNum type="arabicPeriod"/>
            </a:pPr>
            <a:r>
              <a:rPr lang="en"/>
              <a:t>comments</a:t>
            </a:r>
          </a:p>
          <a:p>
            <a:pPr marL="457200" lvl="0" indent="-419100" rtl="0">
              <a:buClr>
                <a:schemeClr val="lt2"/>
              </a:buClr>
              <a:buSzPct val="100000"/>
              <a:buFont typeface="Arial"/>
              <a:buAutoNum type="arabicPeriod"/>
            </a:pPr>
            <a:r>
              <a:rPr lang="en"/>
              <a:t>interesting ideas</a:t>
            </a:r>
          </a:p>
          <a:p>
            <a:pPr marL="457200" lvl="0" indent="-419100" rtl="0">
              <a:buClr>
                <a:schemeClr val="lt2"/>
              </a:buClr>
              <a:buSzPct val="100000"/>
              <a:buFont typeface="Arial"/>
              <a:buAutoNum type="arabicPeriod"/>
            </a:pPr>
            <a:r>
              <a:rPr lang="en"/>
              <a:t>suggestions</a:t>
            </a:r>
          </a:p>
          <a:p>
            <a:endParaRPr lang="en"/>
          </a:p>
          <a:p>
            <a:pPr lvl="0">
              <a:buNone/>
            </a:pPr>
            <a:r>
              <a:rPr lang="en"/>
              <a:t>#differentiatingmathinstruction</a:t>
            </a:r>
          </a:p>
        </p:txBody>
      </p:sp>
      <p:sp>
        <p:nvSpPr>
          <p:cNvPr id="341" name="Shape 34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Tweet it! </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Learning objectives for today's presentation:</a:t>
            </a:r>
          </a:p>
          <a:p>
            <a:endParaRPr lang="en"/>
          </a:p>
          <a:p>
            <a:pPr marL="457200" lvl="0" indent="-419100" rtl="0">
              <a:buClr>
                <a:schemeClr val="lt2"/>
              </a:buClr>
              <a:buSzPct val="166666"/>
              <a:buFont typeface="Arial"/>
              <a:buChar char="•"/>
            </a:pPr>
            <a:r>
              <a:rPr lang="en"/>
              <a:t>Attendees will identify the three principles of the UDL framework.</a:t>
            </a:r>
          </a:p>
          <a:p>
            <a:pPr marL="457200" lvl="0" indent="-419100" rtl="0">
              <a:buClr>
                <a:schemeClr val="lt2"/>
              </a:buClr>
              <a:buSzPct val="166666"/>
              <a:buFont typeface="Arial"/>
              <a:buChar char="•"/>
            </a:pPr>
            <a:r>
              <a:rPr lang="en"/>
              <a:t>Attendees will describe the guidelines and checkpoints within each UDL principle.</a:t>
            </a:r>
          </a:p>
          <a:p>
            <a:pPr marL="457200" lvl="0" indent="-419100" rtl="0">
              <a:buClr>
                <a:schemeClr val="lt2"/>
              </a:buClr>
              <a:buSzPct val="166666"/>
              <a:buFont typeface="Arial"/>
              <a:buChar char="•"/>
            </a:pPr>
            <a:r>
              <a:rPr lang="en"/>
              <a:t>Attendees will use web-based resources and colleagues to locate math classroom activities to use for various UDL checkpoints. </a:t>
            </a:r>
          </a:p>
          <a:p>
            <a:endParaRPr lang="en"/>
          </a:p>
        </p:txBody>
      </p:sp>
      <p:sp>
        <p:nvSpPr>
          <p:cNvPr id="347" name="Shape 34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UDL objectives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Universal Design for Learning (UDL) is a "set of principles for curriculum development that give all students equal opportunities to learn." </a:t>
            </a:r>
          </a:p>
          <a:p>
            <a:endParaRPr lang="en"/>
          </a:p>
          <a:p>
            <a:pPr marL="457200" lvl="0" indent="-419100" rtl="0">
              <a:buClr>
                <a:schemeClr val="lt2"/>
              </a:buClr>
              <a:buSzPct val="166666"/>
              <a:buFont typeface="Arial"/>
              <a:buChar char="•"/>
            </a:pPr>
            <a:r>
              <a:rPr lang="en"/>
              <a:t>UDL can be a great tool to use in preparing for a math lesson targeted to meet a diverse group of students. </a:t>
            </a:r>
          </a:p>
          <a:p>
            <a:endParaRPr lang="en"/>
          </a:p>
        </p:txBody>
      </p:sp>
      <p:sp>
        <p:nvSpPr>
          <p:cNvPr id="353" name="Shape 35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Universal Design for Learning</a:t>
            </a:r>
          </a:p>
        </p:txBody>
      </p:sp>
      <p:sp>
        <p:nvSpPr>
          <p:cNvPr id="354" name="Shape 354"/>
          <p:cNvSpPr/>
          <p:nvPr/>
        </p:nvSpPr>
        <p:spPr>
          <a:xfrm>
            <a:off x="6459225" y="5854750"/>
            <a:ext cx="1389600" cy="683099"/>
          </a:xfrm>
          <a:prstGeom prst="wedgeRoundRectCallout">
            <a:avLst>
              <a:gd name="adj1" fmla="val -20833"/>
              <a:gd name="adj2" fmla="val 62500"/>
              <a:gd name="adj3"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sz="3000"/>
              <a:t>#UDL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2400"/>
              <a:t>Objectives:</a:t>
            </a:r>
          </a:p>
          <a:p>
            <a:pPr marL="457200" lvl="0" indent="-381000" rtl="0">
              <a:buClr>
                <a:schemeClr val="lt2"/>
              </a:buClr>
              <a:buSzPct val="100000"/>
              <a:buFont typeface="Arial"/>
              <a:buAutoNum type="arabicPeriod"/>
            </a:pPr>
            <a:r>
              <a:rPr lang="en" sz="2400"/>
              <a:t>Attendees will demonstrate their knowledge of differentiation by reflecting on what they learned in the session on their KWLR chart.</a:t>
            </a:r>
          </a:p>
          <a:p>
            <a:pPr marL="457200" lvl="0" indent="-381000" rtl="0">
              <a:buClr>
                <a:schemeClr val="lt2"/>
              </a:buClr>
              <a:buSzPct val="100000"/>
              <a:buFont typeface="Arial"/>
              <a:buAutoNum type="arabicPeriod"/>
            </a:pPr>
            <a:r>
              <a:rPr lang="en" sz="2400"/>
              <a:t>Attendees will explain ways to differentiate in the math classroom by verbally stating examples during a whole group brainstorm.</a:t>
            </a:r>
          </a:p>
          <a:p>
            <a:pPr marL="457200" lvl="0" indent="-381000">
              <a:buClr>
                <a:schemeClr val="lt2"/>
              </a:buClr>
              <a:buSzPct val="100000"/>
              <a:buFont typeface="Arial"/>
              <a:buAutoNum type="arabicPeriod"/>
            </a:pPr>
            <a:r>
              <a:rPr lang="en" sz="2400"/>
              <a:t>Attendees will recognize what differentiation features should be added to their math instruction and will describe these features in their reflection.</a:t>
            </a:r>
          </a:p>
        </p:txBody>
      </p:sp>
      <p:sp>
        <p:nvSpPr>
          <p:cNvPr id="80" name="Shape 8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Differentiation Objectives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The UDL framework comes from the Universal Design concept, originally created by an architect attempting to design buildings that all individuals could access, regardless of age or presence of a disability. </a:t>
            </a:r>
          </a:p>
          <a:p>
            <a:endParaRPr lang="en"/>
          </a:p>
          <a:p>
            <a:endParaRPr lang="en"/>
          </a:p>
          <a:p>
            <a:pPr lvl="0" rtl="0">
              <a:buNone/>
            </a:pPr>
            <a:r>
              <a:rPr lang="en"/>
              <a:t>Aging in Place video:</a:t>
            </a:r>
          </a:p>
          <a:p>
            <a:endParaRPr lang="en"/>
          </a:p>
          <a:p>
            <a:endParaRPr lang="en"/>
          </a:p>
          <a:p>
            <a:endParaRPr lang="en"/>
          </a:p>
        </p:txBody>
      </p:sp>
      <p:sp>
        <p:nvSpPr>
          <p:cNvPr id="360" name="Shape 36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History of Universal Design</a:t>
            </a:r>
          </a:p>
        </p:txBody>
      </p:sp>
      <p:sp>
        <p:nvSpPr>
          <p:cNvPr id="361" name="Shape 361">
            <a:hlinkClick r:id="rId3"/>
          </p:cNvPr>
          <p:cNvSpPr/>
          <p:nvPr/>
        </p:nvSpPr>
        <p:spPr>
          <a:xfrm>
            <a:off x="5058825" y="4130844"/>
            <a:ext cx="3249091" cy="2436818"/>
          </a:xfrm>
          <a:prstGeom prst="rect">
            <a:avLst/>
          </a:prstGeom>
          <a:blipFill>
            <a:blip r:embed="rId4"/>
            <a:stretch>
              <a:fillRect/>
            </a:stretch>
          </a:blipFill>
          <a:ln>
            <a:noFill/>
          </a:ln>
        </p:spPr>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As 21st century educators, we know that our students each have unique learning needs. We can no longer plan and implement a "one size fits all" lesson and expect our students to learn and grow! </a:t>
            </a:r>
          </a:p>
          <a:p>
            <a:endParaRPr lang="en"/>
          </a:p>
          <a:p>
            <a:pPr marL="457200" lvl="0" indent="-419100">
              <a:buClr>
                <a:schemeClr val="lt2"/>
              </a:buClr>
              <a:buSzPct val="166666"/>
              <a:buFont typeface="Arial"/>
              <a:buChar char="•"/>
            </a:pPr>
            <a:r>
              <a:rPr lang="en"/>
              <a:t>UDL allows teachers to tailor elements of the teaching and learning process to meet students' needs. </a:t>
            </a:r>
          </a:p>
        </p:txBody>
      </p:sp>
      <p:sp>
        <p:nvSpPr>
          <p:cNvPr id="367" name="Shape 36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No more "one size fits all"!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854948" y="1720473"/>
            <a:ext cx="7831799" cy="4851300"/>
          </a:xfrm>
          <a:prstGeom prst="rect">
            <a:avLst/>
          </a:prstGeom>
        </p:spPr>
        <p:txBody>
          <a:bodyPr lIns="91425" tIns="91425" rIns="91425" bIns="91425" anchor="t" anchorCtr="0">
            <a:noAutofit/>
          </a:bodyPr>
          <a:lstStyle/>
          <a:p>
            <a:endParaRPr/>
          </a:p>
        </p:txBody>
      </p:sp>
      <p:sp>
        <p:nvSpPr>
          <p:cNvPr id="373" name="Shape 37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 sea of diverse learners...</a:t>
            </a:r>
          </a:p>
        </p:txBody>
      </p:sp>
      <p:sp>
        <p:nvSpPr>
          <p:cNvPr id="374" name="Shape 374"/>
          <p:cNvSpPr/>
          <p:nvPr/>
        </p:nvSpPr>
        <p:spPr>
          <a:xfrm>
            <a:off x="1096534" y="1720473"/>
            <a:ext cx="6950931" cy="5002544"/>
          </a:xfrm>
          <a:prstGeom prst="rect">
            <a:avLst/>
          </a:prstGeom>
          <a:blipFill>
            <a:blip r:embed="rId3"/>
            <a:stretch>
              <a:fillRect/>
            </a:stretch>
          </a:blipFill>
          <a:ln>
            <a:noFill/>
          </a:ln>
        </p:spPr>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a:t>
            </a:r>
          </a:p>
          <a:p>
            <a:endParaRPr lang="en"/>
          </a:p>
          <a:p>
            <a:endParaRPr lang="en"/>
          </a:p>
        </p:txBody>
      </p:sp>
      <p:sp>
        <p:nvSpPr>
          <p:cNvPr id="380" name="Shape 38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UDL at a glance...</a:t>
            </a:r>
          </a:p>
        </p:txBody>
      </p:sp>
      <p:sp>
        <p:nvSpPr>
          <p:cNvPr id="381" name="Shape 381">
            <a:hlinkClick r:id="rId3"/>
          </p:cNvPr>
          <p:cNvSpPr/>
          <p:nvPr/>
        </p:nvSpPr>
        <p:spPr>
          <a:xfrm>
            <a:off x="2204385" y="2370675"/>
            <a:ext cx="5132925" cy="3849694"/>
          </a:xfrm>
          <a:prstGeom prst="rect">
            <a:avLst/>
          </a:prstGeom>
          <a:blipFill>
            <a:blip r:embed="rId4"/>
            <a:stretch>
              <a:fillRect/>
            </a:stretch>
          </a:blipFill>
          <a:ln>
            <a:noFill/>
          </a:ln>
        </p:spPr>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The Universal Design for Learning framework consists of </a:t>
            </a:r>
            <a:r>
              <a:rPr lang="en">
                <a:solidFill>
                  <a:srgbClr val="FF0000"/>
                </a:solidFill>
              </a:rPr>
              <a:t>three major principles</a:t>
            </a:r>
            <a:r>
              <a:rPr lang="en"/>
              <a:t>. Within each principle is</a:t>
            </a:r>
            <a:r>
              <a:rPr lang="en">
                <a:solidFill>
                  <a:srgbClr val="6AA84F"/>
                </a:solidFill>
              </a:rPr>
              <a:t> three guidelines</a:t>
            </a:r>
            <a:r>
              <a:rPr lang="en"/>
              <a:t>, and within each guideline, </a:t>
            </a:r>
            <a:r>
              <a:rPr lang="en">
                <a:solidFill>
                  <a:srgbClr val="3D85C6"/>
                </a:solidFill>
              </a:rPr>
              <a:t>there are three to five checkpoints</a:t>
            </a:r>
            <a:r>
              <a:rPr lang="en"/>
              <a:t>. </a:t>
            </a:r>
          </a:p>
          <a:p>
            <a:endParaRPr lang="en"/>
          </a:p>
          <a:p>
            <a:pPr lvl="0" rtl="0">
              <a:buNone/>
            </a:pPr>
            <a:r>
              <a:rPr lang="en"/>
              <a:t>Take a look at the next slide... feel free to zoom in on your computer to read each principle, guideline, and checkpoint. </a:t>
            </a:r>
          </a:p>
          <a:p>
            <a:endParaRPr lang="en"/>
          </a:p>
          <a:p>
            <a:endParaRPr lang="en"/>
          </a:p>
        </p:txBody>
      </p:sp>
      <p:sp>
        <p:nvSpPr>
          <p:cNvPr id="387" name="Shape 38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UDL principles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393" name="Shape 39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UDL Guidelines</a:t>
            </a:r>
          </a:p>
        </p:txBody>
      </p:sp>
      <p:sp>
        <p:nvSpPr>
          <p:cNvPr id="394" name="Shape 394"/>
          <p:cNvSpPr/>
          <p:nvPr/>
        </p:nvSpPr>
        <p:spPr>
          <a:xfrm>
            <a:off x="890658" y="1682738"/>
            <a:ext cx="7760379" cy="4781749"/>
          </a:xfrm>
          <a:prstGeom prst="rect">
            <a:avLst/>
          </a:prstGeom>
          <a:blipFill>
            <a:blip r:embed="rId3"/>
            <a:stretch>
              <a:fillRect/>
            </a:stretch>
          </a:blipFill>
          <a:ln>
            <a:noFill/>
          </a:ln>
        </p:spPr>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What does "representation" mean? </a:t>
            </a:r>
          </a:p>
          <a:p>
            <a:endParaRPr lang="en"/>
          </a:p>
          <a:p>
            <a:pPr lvl="0" rtl="0">
              <a:buNone/>
            </a:pPr>
            <a:r>
              <a:rPr lang="en"/>
              <a:t>This means you consider the various ways the information is presented to your students. </a:t>
            </a:r>
          </a:p>
          <a:p>
            <a:pPr marL="457200" lvl="0" indent="-419100" rtl="0">
              <a:buClr>
                <a:schemeClr val="lt2"/>
              </a:buClr>
              <a:buSzPct val="166666"/>
              <a:buFont typeface="Arial"/>
              <a:buChar char="•"/>
            </a:pPr>
            <a:r>
              <a:rPr lang="en"/>
              <a:t>How do you vary the way you present concepts to students for the first time? </a:t>
            </a:r>
          </a:p>
          <a:p>
            <a:pPr marL="457200" lvl="0" indent="-419100" rtl="0">
              <a:buClr>
                <a:schemeClr val="lt2"/>
              </a:buClr>
              <a:buSzPct val="166666"/>
              <a:buFont typeface="Arial"/>
              <a:buChar char="•"/>
            </a:pPr>
            <a:r>
              <a:rPr lang="en"/>
              <a:t>How can you vary the way you clarify or reteach information?</a:t>
            </a:r>
          </a:p>
          <a:p>
            <a:pPr marL="457200" lvl="0" indent="-419100">
              <a:buClr>
                <a:schemeClr val="lt2"/>
              </a:buClr>
              <a:buSzPct val="166666"/>
              <a:buFont typeface="Arial"/>
              <a:buChar char="•"/>
            </a:pPr>
            <a:r>
              <a:rPr lang="en"/>
              <a:t>How can you help students to transfer information into usable knowledge?</a:t>
            </a:r>
          </a:p>
        </p:txBody>
      </p:sp>
      <p:sp>
        <p:nvSpPr>
          <p:cNvPr id="400" name="Shape 40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Multiple Means for </a:t>
            </a:r>
            <a:r>
              <a:rPr lang="en">
                <a:solidFill>
                  <a:srgbClr val="00FFFF"/>
                </a:solidFill>
              </a:rPr>
              <a:t>Representation</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What does "action and expression" mean?</a:t>
            </a:r>
          </a:p>
          <a:p>
            <a:endParaRPr lang="en"/>
          </a:p>
          <a:p>
            <a:pPr lvl="0" rtl="0">
              <a:buNone/>
            </a:pPr>
            <a:r>
              <a:rPr lang="en"/>
              <a:t>This is how you will consider how students will participate and/or demonstrate knowledge or skills. </a:t>
            </a:r>
          </a:p>
          <a:p>
            <a:pPr marL="457200" lvl="0" indent="-419100" rtl="0">
              <a:buClr>
                <a:schemeClr val="lt2"/>
              </a:buClr>
              <a:buSzPct val="166666"/>
              <a:buFont typeface="Arial"/>
              <a:buChar char="•"/>
            </a:pPr>
            <a:r>
              <a:rPr lang="en"/>
              <a:t>How can you vary the way students respond to questions?</a:t>
            </a:r>
          </a:p>
          <a:p>
            <a:pPr marL="457200" lvl="0" indent="-419100">
              <a:buClr>
                <a:schemeClr val="lt2"/>
              </a:buClr>
              <a:buSzPct val="166666"/>
              <a:buFont typeface="Arial"/>
              <a:buChar char="•"/>
            </a:pPr>
            <a:r>
              <a:rPr lang="en"/>
              <a:t>How can you offer assistive technology or tools to be used in expressing understanding? </a:t>
            </a:r>
          </a:p>
        </p:txBody>
      </p:sp>
      <p:sp>
        <p:nvSpPr>
          <p:cNvPr id="406" name="Shape 40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Multiple Means for </a:t>
            </a:r>
          </a:p>
          <a:p>
            <a:pPr>
              <a:buNone/>
            </a:pPr>
            <a:r>
              <a:rPr lang="en">
                <a:solidFill>
                  <a:srgbClr val="00FF00"/>
                </a:solidFill>
              </a:rPr>
              <a:t>Action and Expression</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What does "engagement" mean? </a:t>
            </a:r>
          </a:p>
          <a:p>
            <a:endParaRPr lang="en"/>
          </a:p>
          <a:p>
            <a:pPr lvl="0" rtl="0">
              <a:buNone/>
            </a:pPr>
            <a:r>
              <a:rPr lang="en"/>
              <a:t>This is how you will vary the way students can engage in your lessons and stay motivated.</a:t>
            </a:r>
          </a:p>
          <a:p>
            <a:pPr marL="457200" lvl="0" indent="-419100" rtl="0">
              <a:buClr>
                <a:schemeClr val="lt2"/>
              </a:buClr>
              <a:buSzPct val="166666"/>
              <a:buFont typeface="Arial"/>
              <a:buChar char="•"/>
            </a:pPr>
            <a:r>
              <a:rPr lang="en"/>
              <a:t>How can you optimize students' choices?</a:t>
            </a:r>
          </a:p>
          <a:p>
            <a:pPr marL="457200" lvl="0" indent="-419100" rtl="0">
              <a:buClr>
                <a:schemeClr val="lt2"/>
              </a:buClr>
              <a:buSzPct val="166666"/>
              <a:buFont typeface="Arial"/>
              <a:buChar char="•"/>
            </a:pPr>
            <a:r>
              <a:rPr lang="en"/>
              <a:t>How can you make learning relevant?</a:t>
            </a:r>
          </a:p>
          <a:p>
            <a:pPr marL="457200" lvl="0" indent="-419100" rtl="0">
              <a:buClr>
                <a:schemeClr val="lt2"/>
              </a:buClr>
              <a:buSzPct val="166666"/>
              <a:buFont typeface="Arial"/>
              <a:buChar char="•"/>
            </a:pPr>
            <a:r>
              <a:rPr lang="en"/>
              <a:t>How can you vary the demands and resources to optimize challenge?</a:t>
            </a:r>
          </a:p>
          <a:p>
            <a:pPr marL="457200" lvl="0" indent="-419100">
              <a:buClr>
                <a:schemeClr val="lt2"/>
              </a:buClr>
              <a:buSzPct val="166666"/>
              <a:buFont typeface="Arial"/>
              <a:buChar char="•"/>
            </a:pPr>
            <a:r>
              <a:rPr lang="en"/>
              <a:t>How can you develop self-assessment and self-regulation? </a:t>
            </a:r>
          </a:p>
        </p:txBody>
      </p:sp>
      <p:sp>
        <p:nvSpPr>
          <p:cNvPr id="412" name="Shape 41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Multiple Means of Engagement</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854948" y="1505212"/>
            <a:ext cx="7831799" cy="4988100"/>
          </a:xfrm>
          <a:prstGeom prst="rect">
            <a:avLst/>
          </a:prstGeom>
        </p:spPr>
        <p:txBody>
          <a:bodyPr lIns="91425" tIns="91425" rIns="91425" bIns="91425" anchor="t" anchorCtr="0">
            <a:noAutofit/>
          </a:bodyPr>
          <a:lstStyle/>
          <a:p>
            <a:pPr>
              <a:buNone/>
            </a:pPr>
            <a:r>
              <a:rPr lang="en"/>
              <a:t>
The next video will allow you to hear about the guidelines, and see how the UDL guidelines are implemented in a classroom setting. </a:t>
            </a:r>
          </a:p>
        </p:txBody>
      </p:sp>
      <p:sp>
        <p:nvSpPr>
          <p:cNvPr id="418" name="Shape 41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Unpacking the UDL guidelines</a:t>
            </a:r>
          </a:p>
        </p:txBody>
      </p:sp>
      <p:sp>
        <p:nvSpPr>
          <p:cNvPr id="419" name="Shape 419">
            <a:hlinkClick r:id="rId3"/>
          </p:cNvPr>
          <p:cNvSpPr/>
          <p:nvPr/>
        </p:nvSpPr>
        <p:spPr>
          <a:xfrm>
            <a:off x="4929656" y="3630108"/>
            <a:ext cx="3757092" cy="2762241"/>
          </a:xfrm>
          <a:prstGeom prst="rect">
            <a:avLst/>
          </a:prstGeom>
          <a:blipFill>
            <a:blip r:embed="rId4"/>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"Differentiation is responsive teaching rather than one size fits all teaching" (Tomlinson, 2005).</a:t>
            </a:r>
          </a:p>
          <a:p>
            <a:pPr lvl="0" rtl="0">
              <a:buNone/>
            </a:pPr>
            <a:r>
              <a:rPr lang="en"/>
              <a:t>- Providing varied approaches </a:t>
            </a:r>
          </a:p>
          <a:p>
            <a:pPr lvl="0" rtl="0">
              <a:buNone/>
            </a:pPr>
            <a:r>
              <a:rPr lang="en"/>
              <a:t>-Options for students</a:t>
            </a:r>
          </a:p>
          <a:p>
            <a:pPr>
              <a:buNone/>
            </a:pPr>
            <a:r>
              <a:rPr lang="en"/>
              <a:t>-A response to ALL learners</a:t>
            </a:r>
          </a:p>
        </p:txBody>
      </p:sp>
      <p:sp>
        <p:nvSpPr>
          <p:cNvPr id="86" name="Shape 8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Differentiation Defined</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Next you will view a template that can be used while creating a lesson, using UDL guidelines and checkpoints to drive planning.</a:t>
            </a:r>
          </a:p>
          <a:p>
            <a:endParaRPr lang="en"/>
          </a:p>
          <a:p>
            <a:pPr lvl="0" rtl="0">
              <a:buNone/>
            </a:pPr>
            <a:r>
              <a:rPr lang="en"/>
              <a:t>This template is located within your UDL toolkit folder. Please locate the document and follow along as we discuss using the planning template. </a:t>
            </a:r>
          </a:p>
          <a:p>
            <a:pPr lvl="0" rtl="0">
              <a:spcBef>
                <a:spcPts val="0"/>
              </a:spcBef>
              <a:buClr>
                <a:srgbClr val="000000"/>
              </a:buClr>
              <a:buSzPct val="36666"/>
              <a:buFont typeface="Arial"/>
              <a:buNone/>
            </a:pPr>
            <a:r>
              <a:rPr lang="en">
                <a:solidFill>
                  <a:srgbClr val="000000"/>
                </a:solidFill>
              </a:rPr>
              <a:t>#UDL</a:t>
            </a:r>
          </a:p>
          <a:p>
            <a:endParaRPr lang="en">
              <a:solidFill>
                <a:srgbClr val="000000"/>
              </a:solidFill>
            </a:endParaRPr>
          </a:p>
          <a:p>
            <a:endParaRPr lang="en">
              <a:solidFill>
                <a:srgbClr val="000000"/>
              </a:solidFill>
            </a:endParaRPr>
          </a:p>
          <a:p>
            <a:endParaRPr lang="en">
              <a:solidFill>
                <a:srgbClr val="000000"/>
              </a:solidFill>
            </a:endParaRPr>
          </a:p>
          <a:p>
            <a:endParaRPr lang="en">
              <a:solidFill>
                <a:srgbClr val="000000"/>
              </a:solidFill>
            </a:endParaRPr>
          </a:p>
        </p:txBody>
      </p:sp>
      <p:sp>
        <p:nvSpPr>
          <p:cNvPr id="425" name="Shape 42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UDL planning template</a:t>
            </a:r>
          </a:p>
        </p:txBody>
      </p:sp>
      <p:sp>
        <p:nvSpPr>
          <p:cNvPr id="426" name="Shape 426"/>
          <p:cNvSpPr/>
          <p:nvPr/>
        </p:nvSpPr>
        <p:spPr>
          <a:xfrm>
            <a:off x="5996725" y="5457925"/>
            <a:ext cx="1694400" cy="916200"/>
          </a:xfrm>
          <a:prstGeom prst="wedgeEllipseCallout">
            <a:avLst>
              <a:gd name="adj1" fmla="val -20833"/>
              <a:gd name="adj2" fmla="val 625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sz="2400"/>
              <a:t>#UDL</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What does a UDL lesson plan look like? </a:t>
            </a:r>
          </a:p>
          <a:p>
            <a:endParaRPr lang="en"/>
          </a:p>
          <a:p>
            <a:pPr lvl="0" rtl="0">
              <a:buNone/>
            </a:pPr>
            <a:r>
              <a:rPr lang="en"/>
              <a:t>Please find the UDL lesson plan document within your UDL toolkit. Follow along as we discuss the UDL elements within this lesson plan, and consider how your math lesson plans may be similar or different to this one. </a:t>
            </a:r>
          </a:p>
          <a:p>
            <a:endParaRPr lang="en"/>
          </a:p>
          <a:p>
            <a:endParaRPr lang="en"/>
          </a:p>
        </p:txBody>
      </p:sp>
      <p:sp>
        <p:nvSpPr>
          <p:cNvPr id="432" name="Shape 43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Example UDL lesson plan</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b="1"/>
              <a:t>
The main purpose of UDL is to ensure that every student is a successful learner. </a:t>
            </a:r>
          </a:p>
          <a:p>
            <a:endParaRPr lang="en" b="1"/>
          </a:p>
          <a:p>
            <a:pPr lvl="0" rtl="0">
              <a:buNone/>
            </a:pPr>
            <a:r>
              <a:rPr lang="en" b="1"/>
              <a:t>As educators, we must set goals for ourselves and our students, ensuring that our lessons allow for student success at any ability level. </a:t>
            </a:r>
          </a:p>
          <a:p>
            <a:endParaRPr lang="en" b="1"/>
          </a:p>
          <a:p>
            <a:endParaRPr lang="en" b="1"/>
          </a:p>
        </p:txBody>
      </p:sp>
      <p:sp>
        <p:nvSpPr>
          <p:cNvPr id="438" name="Shape 43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"What is my goal?" </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444" name="Shape 44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Planning with UDL</a:t>
            </a:r>
          </a:p>
        </p:txBody>
      </p:sp>
      <p:sp>
        <p:nvSpPr>
          <p:cNvPr id="445" name="Shape 445"/>
          <p:cNvSpPr/>
          <p:nvPr/>
        </p:nvSpPr>
        <p:spPr>
          <a:xfrm>
            <a:off x="1501041" y="2168393"/>
            <a:ext cx="6141917" cy="3810437"/>
          </a:xfrm>
          <a:prstGeom prst="rect">
            <a:avLst/>
          </a:prstGeom>
          <a:blipFill>
            <a:blip r:embed="rId3"/>
            <a:stretch>
              <a:fillRect/>
            </a:stretch>
          </a:blipFill>
          <a:ln>
            <a:noFill/>
          </a:ln>
        </p:spPr>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Each group will be assigned one UDL guideline. Your group will be brainstorming possible classroom accommodations and modifications to include in your lesson plans to meet the needs of your diverse learners. </a:t>
            </a:r>
          </a:p>
          <a:p>
            <a:pPr lvl="0" rtl="0">
              <a:buNone/>
            </a:pPr>
            <a:r>
              <a:rPr lang="en"/>
              <a:t>Use the UDL guidelines to investigate and identify appropriate strategies to use within your MATH lessons for your specific UDL guideline. </a:t>
            </a:r>
          </a:p>
          <a:p>
            <a:pPr lvl="0" rtl="0">
              <a:buNone/>
            </a:pPr>
            <a:r>
              <a:rPr lang="en"/>
              <a:t>Make a list on your chart paper, prepare to present to your colleagues!</a:t>
            </a:r>
          </a:p>
        </p:txBody>
      </p:sp>
      <p:sp>
        <p:nvSpPr>
          <p:cNvPr id="451" name="Shape 45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Group activity: planning with UDL</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Learning objectives for the Accommodations &amp; Modifications segment: </a:t>
            </a:r>
          </a:p>
          <a:p>
            <a:pPr marL="457200" lvl="0" indent="-419100" rtl="0">
              <a:buClr>
                <a:schemeClr val="lt2"/>
              </a:buClr>
              <a:buSzPct val="166666"/>
              <a:buFont typeface="Arial"/>
              <a:buChar char="•"/>
            </a:pPr>
            <a:r>
              <a:rPr lang="en"/>
              <a:t>Attendees will define the terms "accommodation" and "modification". </a:t>
            </a:r>
          </a:p>
          <a:p>
            <a:pPr marL="457200" lvl="0" indent="-419100" rtl="0">
              <a:buClr>
                <a:schemeClr val="lt2"/>
              </a:buClr>
              <a:buSzPct val="166666"/>
              <a:buFont typeface="Arial"/>
              <a:buChar char="•"/>
            </a:pPr>
            <a:r>
              <a:rPr lang="en"/>
              <a:t>Attendees will describe the differences between accommodations and modifications. </a:t>
            </a:r>
          </a:p>
          <a:p>
            <a:pPr marL="457200" lvl="0" indent="-419100">
              <a:buClr>
                <a:schemeClr val="lt2"/>
              </a:buClr>
              <a:buSzPct val="166666"/>
              <a:buFont typeface="Arial"/>
              <a:buChar char="•"/>
            </a:pPr>
            <a:r>
              <a:rPr lang="en"/>
              <a:t>Attendees will identify 5 accommodations and 5 modifications that are already in use or could be used in their classroom math lessons.</a:t>
            </a:r>
          </a:p>
        </p:txBody>
      </p:sp>
      <p:sp>
        <p:nvSpPr>
          <p:cNvPr id="457" name="Shape 45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Accommodations &amp; Modifications objectives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Classroom teachers can provide accommodations to students who are able to demonstrate understanding with simple classroom supports in place. </a:t>
            </a:r>
          </a:p>
          <a:p>
            <a:endParaRPr lang="en"/>
          </a:p>
          <a:p>
            <a:pPr>
              <a:buNone/>
            </a:pPr>
            <a:r>
              <a:rPr lang="en"/>
              <a:t>Teachers can provide modifications to their instruction and assignments for students with disabilities, providing that the students' IEPs have modification listed. </a:t>
            </a:r>
          </a:p>
        </p:txBody>
      </p:sp>
      <p:sp>
        <p:nvSpPr>
          <p:cNvPr id="463" name="Shape 46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Accommodations &amp; Modifications</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buNone/>
            </a:pPr>
            <a:r>
              <a:rPr lang="en" sz="2600">
                <a:solidFill>
                  <a:srgbClr val="6AA84F"/>
                </a:solidFill>
              </a:rPr>
              <a:t>"Accommodations are instructional or test adaptations. They allow the student to demonstrate what he or she knows without fundamentally changing the target skill that’s being taught in the classroom or measured in testing situations. Accommodations do not reduce learning or performance expectations that we might hold for students. More specifically, they change the manner or setting in which information is presented or the manner in which students respond. But they do not change the target skill or the testing construct."</a:t>
            </a:r>
          </a:p>
        </p:txBody>
      </p:sp>
      <p:sp>
        <p:nvSpPr>
          <p:cNvPr id="469" name="Shape 46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Accommodations</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3600"/>
              <a:t>There are various aspects to consider when implementing classroom accommodations...</a:t>
            </a:r>
          </a:p>
          <a:p>
            <a:pPr marL="457200" lvl="0" indent="-457200" rtl="0">
              <a:buClr>
                <a:schemeClr val="lt2"/>
              </a:buClr>
              <a:buSzPct val="166666"/>
              <a:buFont typeface="Arial"/>
              <a:buChar char="•"/>
            </a:pPr>
            <a:r>
              <a:rPr lang="en" sz="3600"/>
              <a:t>pacing</a:t>
            </a:r>
          </a:p>
          <a:p>
            <a:pPr marL="457200" lvl="0" indent="-457200" rtl="0">
              <a:buClr>
                <a:schemeClr val="lt2"/>
              </a:buClr>
              <a:buSzPct val="166666"/>
              <a:buFont typeface="Arial"/>
              <a:buChar char="•"/>
            </a:pPr>
            <a:r>
              <a:rPr lang="en" sz="3600"/>
              <a:t>environment</a:t>
            </a:r>
          </a:p>
          <a:p>
            <a:pPr marL="457200" lvl="0" indent="-457200" rtl="0">
              <a:buClr>
                <a:schemeClr val="lt2"/>
              </a:buClr>
              <a:buSzPct val="166666"/>
              <a:buFont typeface="Arial"/>
              <a:buChar char="•"/>
            </a:pPr>
            <a:r>
              <a:rPr lang="en" sz="3600"/>
              <a:t>instruction</a:t>
            </a:r>
          </a:p>
          <a:p>
            <a:pPr marL="457200" lvl="0" indent="-457200" rtl="0">
              <a:buClr>
                <a:schemeClr val="lt2"/>
              </a:buClr>
              <a:buSzPct val="166666"/>
              <a:buFont typeface="Arial"/>
              <a:buChar char="•"/>
            </a:pPr>
            <a:r>
              <a:rPr lang="en" sz="3600"/>
              <a:t>assignments</a:t>
            </a:r>
          </a:p>
          <a:p>
            <a:pPr marL="457200" lvl="0" indent="-457200">
              <a:buClr>
                <a:schemeClr val="lt2"/>
              </a:buClr>
              <a:buSzPct val="166666"/>
              <a:buFont typeface="Arial"/>
              <a:buChar char="•"/>
            </a:pPr>
            <a:r>
              <a:rPr lang="en" sz="3600"/>
              <a:t>assessment</a:t>
            </a:r>
          </a:p>
        </p:txBody>
      </p:sp>
      <p:sp>
        <p:nvSpPr>
          <p:cNvPr id="475" name="Shape 47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How can you accommodate your learners? </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buNone/>
            </a:pPr>
            <a:r>
              <a:rPr lang="en"/>
              <a:t>Classroom accommodations aren't "cheating"! They can be used for ANY student. </a:t>
            </a:r>
          </a:p>
        </p:txBody>
      </p:sp>
      <p:sp>
        <p:nvSpPr>
          <p:cNvPr id="481" name="Shape 48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Accommodations</a:t>
            </a:r>
          </a:p>
        </p:txBody>
      </p:sp>
      <p:sp>
        <p:nvSpPr>
          <p:cNvPr id="482" name="Shape 482">
            <a:hlinkClick r:id="rId3"/>
          </p:cNvPr>
          <p:cNvSpPr/>
          <p:nvPr/>
        </p:nvSpPr>
        <p:spPr>
          <a:xfrm>
            <a:off x="2197754" y="2997341"/>
            <a:ext cx="5146187" cy="3860658"/>
          </a:xfrm>
          <a:prstGeom prst="rect">
            <a:avLst/>
          </a:prstGeom>
          <a:blipFill>
            <a:blip r:embed="rId4"/>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Differentiation is NOT...</a:t>
            </a:r>
          </a:p>
        </p:txBody>
      </p:sp>
      <p:sp>
        <p:nvSpPr>
          <p:cNvPr id="92" name="Shape 92">
            <a:hlinkClick r:id="rId3"/>
          </p:cNvPr>
          <p:cNvSpPr/>
          <p:nvPr/>
        </p:nvSpPr>
        <p:spPr>
          <a:xfrm>
            <a:off x="2286000" y="1714500"/>
            <a:ext cx="4572000" cy="3429000"/>
          </a:xfrm>
          <a:prstGeom prst="rect">
            <a:avLst/>
          </a:prstGeom>
          <a:blipFill>
            <a:blip r:embed="rId4"/>
            <a:stretch>
              <a:fillRect/>
            </a:stretch>
          </a:blipFill>
          <a:ln>
            <a:noFill/>
          </a:ln>
        </p:spPr>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Each group will be assigned one type of classroom accommodation to research and present on.</a:t>
            </a:r>
          </a:p>
          <a:p>
            <a:pPr marL="457200" lvl="0" indent="-419100" rtl="0">
              <a:buClr>
                <a:schemeClr val="lt2"/>
              </a:buClr>
              <a:buSzPct val="166666"/>
              <a:buFont typeface="Arial"/>
              <a:buChar char="•"/>
            </a:pPr>
            <a:r>
              <a:rPr lang="en"/>
              <a:t>Use your colleague's experiences and expertise, the internet, and any other available resources to make a list of at least 10 possible math-specific accommodations for your assigned area. </a:t>
            </a:r>
          </a:p>
          <a:p>
            <a:pPr marL="457200" lvl="0" indent="-419100">
              <a:buClr>
                <a:schemeClr val="lt2"/>
              </a:buClr>
              <a:buSzPct val="166666"/>
              <a:buFont typeface="Arial"/>
              <a:buChar char="•"/>
            </a:pPr>
            <a:r>
              <a:rPr lang="en"/>
              <a:t>Write on chart paper, be prepared to briefly present to your colleagues in approximately 10 minutes. </a:t>
            </a:r>
          </a:p>
        </p:txBody>
      </p:sp>
      <p:sp>
        <p:nvSpPr>
          <p:cNvPr id="488" name="Shape 48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Group activity</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What are some very common accommodations that you discussed?</a:t>
            </a:r>
          </a:p>
          <a:p>
            <a:pPr marL="457200" lvl="0" indent="-419100" rtl="0">
              <a:buClr>
                <a:schemeClr val="lt2"/>
              </a:buClr>
              <a:buSzPct val="166666"/>
              <a:buFont typeface="Arial"/>
              <a:buChar char="•"/>
            </a:pPr>
            <a:r>
              <a:rPr lang="en"/>
              <a:t>What are some less common accommodations?</a:t>
            </a:r>
          </a:p>
          <a:p>
            <a:pPr marL="457200" lvl="0" indent="-419100" rtl="0">
              <a:buClr>
                <a:schemeClr val="lt2"/>
              </a:buClr>
              <a:buSzPct val="166666"/>
              <a:buFont typeface="Arial"/>
              <a:buChar char="•"/>
            </a:pPr>
            <a:r>
              <a:rPr lang="en"/>
              <a:t>How can you be sure accommodations are used on a consistent basis? </a:t>
            </a:r>
          </a:p>
          <a:p>
            <a:pPr marL="457200" lvl="0" indent="-419100" rtl="0">
              <a:buClr>
                <a:schemeClr val="lt2"/>
              </a:buClr>
              <a:buSzPct val="166666"/>
              <a:buFont typeface="Arial"/>
              <a:buChar char="•"/>
            </a:pPr>
            <a:r>
              <a:rPr lang="en"/>
              <a:t>Why is it important for accommodations to be used consistently?</a:t>
            </a:r>
          </a:p>
          <a:p>
            <a:pPr marL="457200" lvl="0" indent="-419100" rtl="0">
              <a:buClr>
                <a:schemeClr val="lt2"/>
              </a:buClr>
              <a:buSzPct val="166666"/>
              <a:buFont typeface="Arial"/>
              <a:buChar char="•"/>
            </a:pPr>
            <a:r>
              <a:rPr lang="en"/>
              <a:t>Which accommodations would work in a math class? Which would not? </a:t>
            </a:r>
          </a:p>
        </p:txBody>
      </p:sp>
      <p:sp>
        <p:nvSpPr>
          <p:cNvPr id="494" name="Shape 49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Discussion questions...</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solidFill>
                  <a:srgbClr val="E06666"/>
                </a:solidFill>
              </a:rPr>
              <a:t>Modifications are instructional or test adaptations that allow the student to demonstrate what he knows or can do, but they also reduce the target skill in some way.</a:t>
            </a:r>
          </a:p>
          <a:p>
            <a:endParaRPr lang="en">
              <a:solidFill>
                <a:srgbClr val="E06666"/>
              </a:solidFill>
            </a:endParaRPr>
          </a:p>
          <a:p>
            <a:pPr lvl="0" rtl="0">
              <a:buNone/>
            </a:pPr>
            <a:r>
              <a:rPr lang="en">
                <a:solidFill>
                  <a:srgbClr val="E06666"/>
                </a:solidFill>
              </a:rPr>
              <a:t>Typical modifications include:</a:t>
            </a:r>
          </a:p>
          <a:p>
            <a:pPr marL="457200" lvl="0" indent="-419100" rtl="0">
              <a:buClr>
                <a:schemeClr val="lt2"/>
              </a:buClr>
              <a:buSzPct val="166666"/>
              <a:buFont typeface="Arial"/>
              <a:buChar char="•"/>
            </a:pPr>
            <a:r>
              <a:rPr lang="en">
                <a:solidFill>
                  <a:srgbClr val="E06666"/>
                </a:solidFill>
              </a:rPr>
              <a:t>reducing the number of items required</a:t>
            </a:r>
          </a:p>
          <a:p>
            <a:pPr marL="457200" lvl="0" indent="-419100">
              <a:buClr>
                <a:schemeClr val="lt2"/>
              </a:buClr>
              <a:buSzPct val="166666"/>
              <a:buFont typeface="Arial"/>
              <a:buChar char="•"/>
            </a:pPr>
            <a:r>
              <a:rPr lang="en">
                <a:solidFill>
                  <a:srgbClr val="E06666"/>
                </a:solidFill>
              </a:rPr>
              <a:t>reducing the complexity of the task required</a:t>
            </a:r>
          </a:p>
        </p:txBody>
      </p:sp>
      <p:sp>
        <p:nvSpPr>
          <p:cNvPr id="500" name="Shape 50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Modifications </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With a partner, read and discuss the document titled "Classroom Accommodations and Modifications for Students with Learning Disabilities", located in your "Accommodations and Modifications" tool kit folder. </a:t>
            </a:r>
          </a:p>
          <a:p>
            <a:pPr>
              <a:buNone/>
            </a:pPr>
            <a:r>
              <a:rPr lang="en">
                <a:solidFill>
                  <a:srgbClr val="FF0000"/>
                </a:solidFill>
              </a:rPr>
              <a:t>Determine whether each item is an accommodation, or a modification, and mark with "A" or "M", accordingly. Be prepared to share your answer, and explain your reasoning! </a:t>
            </a:r>
          </a:p>
        </p:txBody>
      </p:sp>
      <p:sp>
        <p:nvSpPr>
          <p:cNvPr id="506" name="Shape 50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Accommodation or Modification? </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UDL</a:t>
            </a:r>
          </a:p>
          <a:p>
            <a:pPr marL="457200" lvl="0" indent="-419100" rtl="0">
              <a:buClr>
                <a:schemeClr val="lt2"/>
              </a:buClr>
              <a:buSzPct val="166666"/>
              <a:buFont typeface="Arial"/>
              <a:buChar char="•"/>
            </a:pPr>
            <a:r>
              <a:rPr lang="en"/>
              <a:t>Accommodations</a:t>
            </a:r>
          </a:p>
          <a:p>
            <a:pPr marL="457200" lvl="0" indent="-419100" rtl="0">
              <a:buClr>
                <a:schemeClr val="lt2"/>
              </a:buClr>
              <a:buSzPct val="166666"/>
              <a:buFont typeface="Arial"/>
              <a:buChar char="•"/>
            </a:pPr>
            <a:r>
              <a:rPr lang="en"/>
              <a:t>Modifications </a:t>
            </a:r>
          </a:p>
          <a:p>
            <a:endParaRPr lang="en"/>
          </a:p>
          <a:p>
            <a:pPr lvl="0" rtl="0">
              <a:buNone/>
            </a:pPr>
            <a:r>
              <a:rPr lang="en"/>
              <a:t>Any questions? </a:t>
            </a:r>
          </a:p>
          <a:p>
            <a:endParaRPr lang="en"/>
          </a:p>
          <a:p>
            <a:endParaRPr lang="en"/>
          </a:p>
        </p:txBody>
      </p:sp>
      <p:sp>
        <p:nvSpPr>
          <p:cNvPr id="512" name="Shape 51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Wrap up and review</a:t>
            </a:r>
          </a:p>
        </p:txBody>
      </p:sp>
      <p:sp>
        <p:nvSpPr>
          <p:cNvPr id="513" name="Shape 513"/>
          <p:cNvSpPr/>
          <p:nvPr/>
        </p:nvSpPr>
        <p:spPr>
          <a:xfrm>
            <a:off x="5018042" y="3883900"/>
            <a:ext cx="2688900" cy="2210699"/>
          </a:xfrm>
          <a:prstGeom prst="star7">
            <a:avLst>
              <a:gd name="adj" fmla="val 34601"/>
              <a:gd name="hf" fmla="val 102572"/>
              <a:gd name="vf" fmla="val 10521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 sz="9600"/>
              <a: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1"/>
                                        </p:tgtEl>
                                        <p:attrNameLst>
                                          <p:attrName>style.visibility</p:attrName>
                                        </p:attrNameLst>
                                      </p:cBhvr>
                                      <p:to>
                                        <p:strVal val="visible"/>
                                      </p:to>
                                    </p:set>
                                    <p:animEffect transition="in" filter="fade">
                                      <p:cBhvr>
                                        <p:cTn id="7" dur="10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
</a:t>
            </a:r>
          </a:p>
          <a:p>
            <a:pPr lvl="0" algn="ctr" rtl="0">
              <a:buNone/>
            </a:pPr>
            <a:r>
              <a:rPr lang="en" sz="4800"/>
              <a:t>Lunch break!</a:t>
            </a:r>
          </a:p>
          <a:p>
            <a:pPr lvl="0" algn="ctr" rtl="0">
              <a:buNone/>
            </a:pPr>
            <a:r>
              <a:rPr lang="en" sz="4800"/>
              <a:t> </a:t>
            </a:r>
          </a:p>
          <a:p>
            <a:pPr lvl="0" algn="ctr" rtl="0">
              <a:buNone/>
            </a:pPr>
            <a:r>
              <a:rPr lang="en" sz="4800"/>
              <a:t>See you at 1:00 pm. </a:t>
            </a:r>
          </a:p>
          <a:p>
            <a:endParaRPr lang="en" sz="4800"/>
          </a:p>
        </p:txBody>
      </p:sp>
      <p:sp>
        <p:nvSpPr>
          <p:cNvPr id="519" name="Shape 51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Day Two</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746673" y="1651762"/>
            <a:ext cx="7831799" cy="4988100"/>
          </a:xfrm>
          <a:prstGeom prst="rect">
            <a:avLst/>
          </a:prstGeom>
        </p:spPr>
        <p:txBody>
          <a:bodyPr lIns="91425" tIns="91425" rIns="91425" bIns="91425" anchor="t" anchorCtr="0">
            <a:noAutofit/>
          </a:bodyPr>
          <a:lstStyle/>
          <a:p>
            <a:pPr marL="457200" lvl="0" indent="-419100" rtl="0">
              <a:buClr>
                <a:schemeClr val="lt2"/>
              </a:buClr>
              <a:buSzPct val="100000"/>
              <a:buFont typeface="Arial"/>
              <a:buAutoNum type="arabicPeriod"/>
            </a:pPr>
            <a:r>
              <a:rPr lang="en"/>
              <a:t>Attendees will be able to define co-teaching and describe the three characteristics which make up co-teaching.</a:t>
            </a:r>
          </a:p>
          <a:p>
            <a:pPr marL="457200" lvl="0" indent="-419100" rtl="0">
              <a:buClr>
                <a:schemeClr val="lt2"/>
              </a:buClr>
              <a:buSzPct val="100000"/>
              <a:buFont typeface="Arial"/>
              <a:buAutoNum type="arabicPeriod"/>
            </a:pPr>
            <a:r>
              <a:rPr lang="en"/>
              <a:t>Attendees will understand the six different co-teaching models and when to best implement each model in their classroom.</a:t>
            </a:r>
          </a:p>
          <a:p>
            <a:pPr marL="457200" lvl="0" indent="-419100" rtl="0">
              <a:buClr>
                <a:schemeClr val="lt2"/>
              </a:buClr>
              <a:buSzPct val="100000"/>
              <a:buFont typeface="Arial"/>
              <a:buAutoNum type="arabicPeriod"/>
            </a:pPr>
            <a:r>
              <a:rPr lang="en"/>
              <a:t>Attendees will construct a co-teaching math lesson plan and demonstrate their understanding of the pros and cons of the co-teaching process. </a:t>
            </a:r>
          </a:p>
          <a:p>
            <a:pPr marL="5486400" lvl="0" indent="0" rtl="0">
              <a:buNone/>
            </a:pPr>
            <a:r>
              <a:rPr lang="en">
                <a:solidFill>
                  <a:srgbClr val="FFFF00"/>
                </a:solidFill>
              </a:rPr>
              <a:t>#coteaching</a:t>
            </a:r>
          </a:p>
          <a:p>
            <a:endParaRPr lang="en">
              <a:solidFill>
                <a:srgbClr val="FFFF00"/>
              </a:solidFill>
            </a:endParaRPr>
          </a:p>
          <a:p>
            <a:endParaRPr lang="en">
              <a:solidFill>
                <a:srgbClr val="FFFF00"/>
              </a:solidFill>
            </a:endParaRPr>
          </a:p>
        </p:txBody>
      </p:sp>
      <p:sp>
        <p:nvSpPr>
          <p:cNvPr id="525" name="Shape 52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Co-teaching Objectives:</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31800" rtl="0">
              <a:buClr>
                <a:schemeClr val="lt2"/>
              </a:buClr>
              <a:buSzPct val="166666"/>
              <a:buFont typeface="Arial"/>
              <a:buChar char="•"/>
            </a:pPr>
            <a:r>
              <a:rPr lang="en" sz="3200"/>
              <a:t>Two (or more) certified teachers delivering instruction to a diverse group of students within the general education setting. </a:t>
            </a:r>
          </a:p>
          <a:p>
            <a:pPr marL="457200" lvl="0" indent="-431800" rtl="0">
              <a:buClr>
                <a:schemeClr val="lt2"/>
              </a:buClr>
              <a:buSzPct val="166666"/>
              <a:buFont typeface="Arial"/>
              <a:buChar char="•"/>
            </a:pPr>
            <a:r>
              <a:rPr lang="en" sz="3200">
                <a:solidFill>
                  <a:srgbClr val="9900FF"/>
                </a:solidFill>
              </a:rPr>
              <a:t>Three </a:t>
            </a:r>
            <a:r>
              <a:rPr lang="en" sz="3200"/>
              <a:t>characteristics:</a:t>
            </a:r>
          </a:p>
          <a:p>
            <a:pPr marL="1828800" lvl="0" indent="-419100" rtl="0">
              <a:buClr>
                <a:schemeClr val="lt2"/>
              </a:buClr>
              <a:buSzPct val="93750"/>
              <a:buFont typeface="Arial"/>
              <a:buAutoNum type="arabicPeriod"/>
            </a:pPr>
            <a:r>
              <a:rPr lang="en" sz="3200">
                <a:solidFill>
                  <a:srgbClr val="FF0000"/>
                </a:solidFill>
              </a:rPr>
              <a:t>Co-planning</a:t>
            </a:r>
          </a:p>
          <a:p>
            <a:pPr marL="1828800" lvl="0" indent="-419100" rtl="0">
              <a:buClr>
                <a:schemeClr val="lt2"/>
              </a:buClr>
              <a:buSzPct val="93750"/>
              <a:buFont typeface="Arial"/>
              <a:buAutoNum type="arabicPeriod"/>
            </a:pPr>
            <a:r>
              <a:rPr lang="en" sz="3200">
                <a:solidFill>
                  <a:srgbClr val="00FFFF"/>
                </a:solidFill>
              </a:rPr>
              <a:t>Co-instructing </a:t>
            </a:r>
          </a:p>
          <a:p>
            <a:pPr marL="1828800" lvl="0" indent="-419100" rtl="0">
              <a:buClr>
                <a:schemeClr val="lt2"/>
              </a:buClr>
              <a:buSzPct val="93750"/>
              <a:buFont typeface="Arial"/>
              <a:buAutoNum type="arabicPeriod"/>
            </a:pPr>
            <a:r>
              <a:rPr lang="en" sz="3200">
                <a:solidFill>
                  <a:srgbClr val="FF00FF"/>
                </a:solidFill>
              </a:rPr>
              <a:t>Co-assessing</a:t>
            </a:r>
          </a:p>
        </p:txBody>
      </p:sp>
      <p:sp>
        <p:nvSpPr>
          <p:cNvPr id="531" name="Shape 53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Characteristics of Co-teaching</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Successful Co-teaching: Keys to Team Development </a:t>
            </a:r>
          </a:p>
        </p:txBody>
      </p:sp>
      <p:sp>
        <p:nvSpPr>
          <p:cNvPr id="537" name="Shape 537">
            <a:hlinkClick r:id="rId3"/>
          </p:cNvPr>
          <p:cNvSpPr/>
          <p:nvPr/>
        </p:nvSpPr>
        <p:spPr>
          <a:xfrm>
            <a:off x="1451752" y="1714643"/>
            <a:ext cx="6473176" cy="4853019"/>
          </a:xfrm>
          <a:prstGeom prst="rect">
            <a:avLst/>
          </a:prstGeom>
          <a:blipFill>
            <a:blip r:embed="rId4"/>
            <a:stretch>
              <a:fillRect/>
            </a:stretch>
          </a:blipFill>
          <a:ln>
            <a:noFill/>
          </a:ln>
        </p:spPr>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Successful Co-teaching: Keys to Team Development </a:t>
            </a:r>
          </a:p>
        </p:txBody>
      </p:sp>
      <p:sp>
        <p:nvSpPr>
          <p:cNvPr id="543" name="Shape 543">
            <a:hlinkClick r:id="rId3"/>
          </p:cNvPr>
          <p:cNvSpPr/>
          <p:nvPr/>
        </p:nvSpPr>
        <p:spPr>
          <a:xfrm>
            <a:off x="1587850" y="1694555"/>
            <a:ext cx="6501327" cy="4873107"/>
          </a:xfrm>
          <a:prstGeom prst="rect">
            <a:avLst/>
          </a:prstGeom>
          <a:blipFill>
            <a:blip r:embed="rId4"/>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Differentiation IS...</a:t>
            </a:r>
          </a:p>
        </p:txBody>
      </p:sp>
      <p:sp>
        <p:nvSpPr>
          <p:cNvPr id="98" name="Shape 98">
            <a:hlinkClick r:id="rId3"/>
          </p:cNvPr>
          <p:cNvSpPr/>
          <p:nvPr/>
        </p:nvSpPr>
        <p:spPr>
          <a:xfrm>
            <a:off x="2286000" y="1714500"/>
            <a:ext cx="4572000" cy="3429000"/>
          </a:xfrm>
          <a:prstGeom prst="rect">
            <a:avLst/>
          </a:prstGeom>
          <a:blipFill>
            <a:blip r:embed="rId4"/>
            <a:stretch>
              <a:fillRect/>
            </a:stretch>
          </a:blipFill>
          <a:ln>
            <a:noFill/>
          </a:ln>
        </p:spPr>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Successful Co-teaching: Keys to Team Development </a:t>
            </a:r>
          </a:p>
        </p:txBody>
      </p:sp>
      <p:sp>
        <p:nvSpPr>
          <p:cNvPr id="549" name="Shape 549">
            <a:hlinkClick r:id="rId3"/>
          </p:cNvPr>
          <p:cNvSpPr/>
          <p:nvPr/>
        </p:nvSpPr>
        <p:spPr>
          <a:xfrm>
            <a:off x="1476832" y="1626363"/>
            <a:ext cx="6588030" cy="4941299"/>
          </a:xfrm>
          <a:prstGeom prst="rect">
            <a:avLst/>
          </a:prstGeom>
          <a:blipFill>
            <a:blip r:embed="rId4"/>
            <a:stretch>
              <a:fillRect/>
            </a:stretch>
          </a:blipFill>
          <a:ln>
            <a:noFill/>
          </a:ln>
        </p:spPr>
      </p:sp>
      <p:sp>
        <p:nvSpPr>
          <p:cNvPr id="550" name="Shape 550"/>
          <p:cNvSpPr txBox="1"/>
          <p:nvPr/>
        </p:nvSpPr>
        <p:spPr>
          <a:xfrm>
            <a:off x="6353350" y="6258100"/>
            <a:ext cx="2631900" cy="436200"/>
          </a:xfrm>
          <a:prstGeom prst="rect">
            <a:avLst/>
          </a:prstGeom>
          <a:noFill/>
        </p:spPr>
        <p:txBody>
          <a:bodyPr lIns="91425" tIns="91425" rIns="91425" bIns="91425" anchor="t" anchorCtr="0">
            <a:noAutofit/>
          </a:bodyPr>
          <a:lstStyle/>
          <a:p>
            <a:pPr>
              <a:buNone/>
            </a:pPr>
            <a:r>
              <a:rPr lang="en" sz="2400">
                <a:solidFill>
                  <a:srgbClr val="FFFF00"/>
                </a:solidFill>
              </a:rPr>
              <a:t>#Bruce Tuckman</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One teacher delivers the instruction as the other teacher observes the students and collects data throughout the lesson.</a:t>
            </a:r>
          </a:p>
          <a:p>
            <a:pPr marL="457200" lvl="0" indent="-419100" rtl="0">
              <a:buClr>
                <a:schemeClr val="lt2"/>
              </a:buClr>
              <a:buSzPct val="166666"/>
              <a:buFont typeface="Arial"/>
              <a:buChar char="•"/>
            </a:pPr>
            <a:r>
              <a:rPr lang="en"/>
              <a:t>After the lesson, it is important for the teachers to collaborate and discuss the students' progress</a:t>
            </a:r>
          </a:p>
          <a:p>
            <a:endParaRPr lang="en"/>
          </a:p>
          <a:p>
            <a:pPr marL="457200" lvl="0" indent="-419100" rtl="0">
              <a:buClr>
                <a:schemeClr val="lt2"/>
              </a:buClr>
              <a:buSzPct val="166666"/>
              <a:buFont typeface="Arial"/>
              <a:buChar char="•"/>
            </a:pPr>
            <a:r>
              <a:rPr lang="en">
                <a:solidFill>
                  <a:srgbClr val="9900FF"/>
                </a:solidFill>
              </a:rPr>
              <a:t>Best used in new co-teaching situations or when there is a need to observe/track students</a:t>
            </a:r>
          </a:p>
          <a:p>
            <a:endParaRPr lang="en">
              <a:solidFill>
                <a:srgbClr val="9900FF"/>
              </a:solidFill>
            </a:endParaRPr>
          </a:p>
          <a:p>
            <a:endParaRPr lang="en">
              <a:solidFill>
                <a:srgbClr val="9900FF"/>
              </a:solidFill>
            </a:endParaRPr>
          </a:p>
        </p:txBody>
      </p:sp>
      <p:sp>
        <p:nvSpPr>
          <p:cNvPr id="556" name="Shape 55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One Teach, One Observe</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One teacher delivers the instruction as the other teacher rotates around the room assisting individual struggling students. </a:t>
            </a:r>
            <a:br>
              <a:rPr lang="en"/>
            </a:br>
            <a:r>
              <a:rPr lang="en"/>
              <a:t> </a:t>
            </a:r>
          </a:p>
          <a:p>
            <a:pPr marL="457200" lvl="0" indent="-419100">
              <a:buClr>
                <a:schemeClr val="lt2"/>
              </a:buClr>
              <a:buSzPct val="166666"/>
              <a:buFont typeface="Arial"/>
              <a:buChar char="•"/>
            </a:pPr>
            <a:r>
              <a:rPr lang="en">
                <a:solidFill>
                  <a:srgbClr val="9900FF"/>
                </a:solidFill>
              </a:rPr>
              <a:t>Best used when the lesson only needs one teacher to deliver instruction or when particular students will require additional support when being introduced to the lesson.</a:t>
            </a:r>
          </a:p>
        </p:txBody>
      </p:sp>
      <p:sp>
        <p:nvSpPr>
          <p:cNvPr id="562" name="Shape 56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One Teach, One Assist</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854948" y="1611312"/>
            <a:ext cx="7831799" cy="4988100"/>
          </a:xfrm>
          <a:prstGeom prst="rect">
            <a:avLst/>
          </a:prstGeom>
        </p:spPr>
        <p:txBody>
          <a:bodyPr lIns="91425" tIns="91425" rIns="91425" bIns="91425" anchor="t" anchorCtr="0">
            <a:noAutofit/>
          </a:bodyPr>
          <a:lstStyle/>
          <a:p>
            <a:pPr marL="457200" lvl="0" indent="-393700" rtl="0">
              <a:spcBef>
                <a:spcPts val="480"/>
              </a:spcBef>
              <a:buClr>
                <a:schemeClr val="lt2"/>
              </a:buClr>
              <a:buSzPct val="166666"/>
              <a:buFont typeface="Arial"/>
              <a:buChar char="•"/>
            </a:pPr>
            <a:r>
              <a:rPr lang="en" sz="2600"/>
              <a:t>Two teachers split the material and introduce the content in small groups. The students rotate centers where each teacher is leading a center.</a:t>
            </a:r>
            <a:br>
              <a:rPr lang="en" sz="2600"/>
            </a:br>
            <a:r>
              <a:rPr lang="en" sz="2600"/>
              <a:t> </a:t>
            </a:r>
          </a:p>
          <a:p>
            <a:pPr marL="457200" lvl="0" indent="-393700" rtl="0">
              <a:spcBef>
                <a:spcPts val="480"/>
              </a:spcBef>
              <a:buClr>
                <a:schemeClr val="lt2"/>
              </a:buClr>
              <a:buSzPct val="166666"/>
              <a:buFont typeface="Arial"/>
              <a:buChar char="•"/>
            </a:pPr>
            <a:r>
              <a:rPr lang="en" sz="2600"/>
              <a:t>The centers without teachers are more independent based or a review of previously learned content. </a:t>
            </a:r>
          </a:p>
          <a:p>
            <a:endParaRPr lang="en" sz="2600"/>
          </a:p>
          <a:p>
            <a:pPr marL="457200" lvl="0" indent="-393700" rtl="0">
              <a:spcBef>
                <a:spcPts val="480"/>
              </a:spcBef>
              <a:buClr>
                <a:schemeClr val="lt2"/>
              </a:buClr>
              <a:buSzPct val="166666"/>
              <a:buFont typeface="Arial"/>
              <a:buChar char="•"/>
            </a:pPr>
            <a:r>
              <a:rPr lang="en" sz="2600">
                <a:solidFill>
                  <a:srgbClr val="9900FF"/>
                </a:solidFill>
              </a:rPr>
              <a:t>Best used when the students require repetition, tiered instruction, or when introducing several new concepts within one lesson.</a:t>
            </a:r>
          </a:p>
          <a:p>
            <a:endParaRPr lang="en" sz="2600">
              <a:solidFill>
                <a:srgbClr val="9900FF"/>
              </a:solidFill>
            </a:endParaRPr>
          </a:p>
        </p:txBody>
      </p:sp>
      <p:sp>
        <p:nvSpPr>
          <p:cNvPr id="568" name="Shape 56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Station Teaching</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Think-Pair-Share!</a:t>
            </a:r>
          </a:p>
        </p:txBody>
      </p:sp>
      <p:sp>
        <p:nvSpPr>
          <p:cNvPr id="574" name="Shape 574"/>
          <p:cNvSpPr/>
          <p:nvPr/>
        </p:nvSpPr>
        <p:spPr>
          <a:xfrm rot="-642808">
            <a:off x="378241" y="2396331"/>
            <a:ext cx="8478155" cy="2956953"/>
          </a:xfrm>
          <a:prstGeom prst="rect">
            <a:avLst/>
          </a:prstGeom>
          <a:blipFill>
            <a:blip r:embed="rId3"/>
            <a:stretch>
              <a:fillRect/>
            </a:stretch>
          </a:blipFill>
          <a:ln>
            <a:noFill/>
          </a:ln>
        </p:spPr>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966073" y="1627187"/>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Co-teachers both deliver instruction to half of the group of students in opposite sides of the classroom. </a:t>
            </a:r>
          </a:p>
          <a:p>
            <a:endParaRPr lang="en"/>
          </a:p>
          <a:p>
            <a:pPr marL="457200" lvl="0" indent="-419100" rtl="0">
              <a:buClr>
                <a:schemeClr val="lt2"/>
              </a:buClr>
              <a:buSzPct val="166666"/>
              <a:buFont typeface="Arial"/>
              <a:buChar char="•"/>
            </a:pPr>
            <a:r>
              <a:rPr lang="en">
                <a:solidFill>
                  <a:srgbClr val="9900FF"/>
                </a:solidFill>
              </a:rPr>
              <a:t>Best used when instruction would be most beneficial when delivered to a smaller group of students or for more interactive whole group discussion </a:t>
            </a:r>
          </a:p>
          <a:p>
            <a:endParaRPr lang="en">
              <a:solidFill>
                <a:srgbClr val="9900FF"/>
              </a:solidFill>
            </a:endParaRPr>
          </a:p>
          <a:p>
            <a:pPr marL="4572000" lvl="0" indent="0">
              <a:buNone/>
            </a:pPr>
            <a:r>
              <a:rPr lang="en">
                <a:solidFill>
                  <a:srgbClr val="FFFF00"/>
                </a:solidFill>
              </a:rPr>
              <a:t>#parallel teaching</a:t>
            </a:r>
          </a:p>
        </p:txBody>
      </p:sp>
      <p:sp>
        <p:nvSpPr>
          <p:cNvPr id="580" name="Shape 58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Parallel Teaching</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One teacher delivers the whole group instruction as the other teacher works with a small group of students.</a:t>
            </a:r>
          </a:p>
          <a:p>
            <a:endParaRPr lang="en"/>
          </a:p>
          <a:p>
            <a:pPr marL="457200" lvl="0" indent="-419100" rtl="0">
              <a:buClr>
                <a:schemeClr val="lt2"/>
              </a:buClr>
              <a:buSzPct val="166666"/>
              <a:buFont typeface="Arial"/>
              <a:buChar char="•"/>
            </a:pPr>
            <a:r>
              <a:rPr lang="en">
                <a:solidFill>
                  <a:srgbClr val="9900FF"/>
                </a:solidFill>
              </a:rPr>
              <a:t>Best used when a group </a:t>
            </a:r>
          </a:p>
          <a:p>
            <a:pPr lvl="0" indent="457200" rtl="0">
              <a:buNone/>
            </a:pPr>
            <a:r>
              <a:rPr lang="en">
                <a:solidFill>
                  <a:srgbClr val="9900FF"/>
                </a:solidFill>
              </a:rPr>
              <a:t>of students require </a:t>
            </a:r>
          </a:p>
          <a:p>
            <a:pPr lvl="0" indent="457200" rtl="0">
              <a:buNone/>
            </a:pPr>
            <a:r>
              <a:rPr lang="en">
                <a:solidFill>
                  <a:srgbClr val="9900FF"/>
                </a:solidFill>
              </a:rPr>
              <a:t>remediation/ repetition. </a:t>
            </a:r>
          </a:p>
          <a:p>
            <a:endParaRPr lang="en">
              <a:solidFill>
                <a:srgbClr val="9900FF"/>
              </a:solidFill>
            </a:endParaRPr>
          </a:p>
          <a:p>
            <a:endParaRPr lang="en">
              <a:solidFill>
                <a:srgbClr val="9900FF"/>
              </a:solidFill>
            </a:endParaRPr>
          </a:p>
          <a:p>
            <a:endParaRPr lang="en">
              <a:solidFill>
                <a:srgbClr val="9900FF"/>
              </a:solidFill>
            </a:endParaRPr>
          </a:p>
        </p:txBody>
      </p:sp>
      <p:sp>
        <p:nvSpPr>
          <p:cNvPr id="586" name="Shape 58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Alternative Teaching</a:t>
            </a:r>
          </a:p>
        </p:txBody>
      </p:sp>
      <p:sp>
        <p:nvSpPr>
          <p:cNvPr id="587" name="Shape 587"/>
          <p:cNvSpPr/>
          <p:nvPr/>
        </p:nvSpPr>
        <p:spPr>
          <a:xfrm>
            <a:off x="5813750" y="4069175"/>
            <a:ext cx="2419350" cy="2419350"/>
          </a:xfrm>
          <a:prstGeom prst="rect">
            <a:avLst/>
          </a:prstGeom>
          <a:blipFill>
            <a:blip r:embed="rId3"/>
            <a:stretch>
              <a:fillRect/>
            </a:stretch>
          </a:blipFill>
          <a:ln>
            <a:noFill/>
          </a:ln>
        </p:spPr>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Both co-teachers simultaneously share delivered instruction to a group of students. In this model, both teachers alternate instruction. </a:t>
            </a:r>
          </a:p>
          <a:p>
            <a:endParaRPr lang="en"/>
          </a:p>
          <a:p>
            <a:pPr marL="457200" lvl="0" indent="-419100">
              <a:buClr>
                <a:schemeClr val="lt2"/>
              </a:buClr>
              <a:buSzPct val="166666"/>
              <a:buFont typeface="Arial"/>
              <a:buChar char="•"/>
            </a:pPr>
            <a:r>
              <a:rPr lang="en">
                <a:solidFill>
                  <a:srgbClr val="9900FF"/>
                </a:solidFill>
              </a:rPr>
              <a:t>Best used when teachers have previously worked together, are comfortable with one another, and have time to plan together.</a:t>
            </a:r>
          </a:p>
        </p:txBody>
      </p:sp>
      <p:sp>
        <p:nvSpPr>
          <p:cNvPr id="593" name="Shape 59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Team Teaching</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0" lvl="0" indent="0" rtl="0">
              <a:buNone/>
            </a:pPr>
            <a:r>
              <a:rPr lang="en"/>
              <a:t>Page:	</a:t>
            </a:r>
            <a:r>
              <a:rPr lang="en">
                <a:solidFill>
                  <a:srgbClr val="00FFFF"/>
                </a:solidFill>
              </a:rPr>
              <a:t>weebly&gt; day 2&gt; co-teaching tool kit</a:t>
            </a:r>
          </a:p>
          <a:p>
            <a:endParaRPr lang="en">
              <a:solidFill>
                <a:srgbClr val="00FFFF"/>
              </a:solidFill>
            </a:endParaRPr>
          </a:p>
          <a:p>
            <a:endParaRPr lang="en">
              <a:solidFill>
                <a:srgbClr val="00FFFF"/>
              </a:solidFill>
            </a:endParaRPr>
          </a:p>
          <a:p>
            <a:endParaRPr lang="en">
              <a:solidFill>
                <a:srgbClr val="00FFFF"/>
              </a:solidFill>
            </a:endParaRPr>
          </a:p>
          <a:p>
            <a:endParaRPr lang="en">
              <a:solidFill>
                <a:srgbClr val="00FFFF"/>
              </a:solidFill>
            </a:endParaRPr>
          </a:p>
          <a:p>
            <a:endParaRPr lang="en">
              <a:solidFill>
                <a:srgbClr val="00FFFF"/>
              </a:solidFill>
            </a:endParaRPr>
          </a:p>
          <a:p>
            <a:endParaRPr lang="en">
              <a:solidFill>
                <a:srgbClr val="00FFFF"/>
              </a:solidFill>
            </a:endParaRPr>
          </a:p>
          <a:p>
            <a:endParaRPr lang="en">
              <a:solidFill>
                <a:srgbClr val="00FFFF"/>
              </a:solidFill>
            </a:endParaRPr>
          </a:p>
          <a:p>
            <a:pPr marL="4572000" lvl="0" indent="0" rtl="0">
              <a:buNone/>
            </a:pPr>
            <a:r>
              <a:rPr lang="en">
                <a:solidFill>
                  <a:srgbClr val="FFFF00"/>
                </a:solidFill>
              </a:rPr>
              <a:t>#coteach toolkit </a:t>
            </a:r>
          </a:p>
          <a:p>
            <a:endParaRPr lang="en">
              <a:solidFill>
                <a:srgbClr val="FFFF00"/>
              </a:solidFill>
            </a:endParaRPr>
          </a:p>
        </p:txBody>
      </p:sp>
      <p:sp>
        <p:nvSpPr>
          <p:cNvPr id="599" name="Shape 59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Co-teaching ToolKit</a:t>
            </a:r>
          </a:p>
        </p:txBody>
      </p:sp>
      <p:sp>
        <p:nvSpPr>
          <p:cNvPr id="600" name="Shape 600"/>
          <p:cNvSpPr/>
          <p:nvPr/>
        </p:nvSpPr>
        <p:spPr>
          <a:xfrm>
            <a:off x="3142165" y="2484622"/>
            <a:ext cx="2859668" cy="2982228"/>
          </a:xfrm>
          <a:prstGeom prst="rect">
            <a:avLst/>
          </a:prstGeom>
          <a:blipFill>
            <a:blip r:embed="rId3"/>
            <a:stretch>
              <a:fillRect/>
            </a:stretch>
          </a:blipFill>
          <a:ln>
            <a:noFill/>
          </a:ln>
        </p:spPr>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00000"/>
              <a:buFont typeface="Arial"/>
              <a:buAutoNum type="arabicPeriod"/>
            </a:pPr>
            <a:r>
              <a:rPr lang="en"/>
              <a:t>
Lesson Plan Form</a:t>
            </a:r>
          </a:p>
          <a:p>
            <a:pPr marL="457200" lvl="0" indent="-419100" rtl="0">
              <a:buClr>
                <a:schemeClr val="lt2"/>
              </a:buClr>
              <a:buSzPct val="100000"/>
              <a:buFont typeface="Arial"/>
              <a:buAutoNum type="arabicPeriod"/>
            </a:pPr>
            <a:r>
              <a:rPr lang="en"/>
              <a:t>Everyday Math Lesson Plan</a:t>
            </a:r>
          </a:p>
          <a:p>
            <a:pPr marL="457200" lvl="0" indent="-419100" rtl="0">
              <a:buClr>
                <a:schemeClr val="lt2"/>
              </a:buClr>
              <a:buSzPct val="100000"/>
              <a:buFont typeface="Arial"/>
              <a:buAutoNum type="arabicPeriod"/>
            </a:pPr>
            <a:r>
              <a:rPr lang="en"/>
              <a:t>Lesson Plan for Stations</a:t>
            </a:r>
          </a:p>
          <a:p>
            <a:pPr marL="457200" lvl="0" indent="-419100" rtl="0">
              <a:buClr>
                <a:schemeClr val="lt2"/>
              </a:buClr>
              <a:buSzPct val="100000"/>
              <a:buFont typeface="Arial"/>
              <a:buAutoNum type="arabicPeriod"/>
            </a:pPr>
            <a:r>
              <a:rPr lang="en"/>
              <a:t>Best Practice Form</a:t>
            </a:r>
          </a:p>
          <a:p>
            <a:pPr marL="457200" lvl="0" indent="-419100" rtl="0">
              <a:buClr>
                <a:schemeClr val="lt2"/>
              </a:buClr>
              <a:buSzPct val="100000"/>
              <a:buFont typeface="Arial"/>
              <a:buAutoNum type="arabicPeriod"/>
            </a:pPr>
            <a:r>
              <a:rPr lang="en"/>
              <a:t>Planning to Plan</a:t>
            </a:r>
          </a:p>
          <a:p>
            <a:pPr marL="457200" lvl="0" indent="-419100" rtl="0">
              <a:buClr>
                <a:schemeClr val="lt2"/>
              </a:buClr>
              <a:buSzPct val="100000"/>
              <a:buFont typeface="Arial"/>
              <a:buAutoNum type="arabicPeriod"/>
            </a:pPr>
            <a:r>
              <a:rPr lang="en"/>
              <a:t>Co- Lesson Plan form</a:t>
            </a:r>
          </a:p>
          <a:p>
            <a:pPr marL="457200" lvl="0" indent="-419100" rtl="0">
              <a:buClr>
                <a:schemeClr val="lt2"/>
              </a:buClr>
              <a:buSzPct val="100000"/>
              <a:buFont typeface="Arial"/>
              <a:buAutoNum type="arabicPeriod"/>
            </a:pPr>
            <a:r>
              <a:rPr lang="en"/>
              <a:t>Co-teaching responsibilities checklist </a:t>
            </a:r>
          </a:p>
          <a:p>
            <a:pPr marL="457200" lvl="0" indent="-419100" rtl="0">
              <a:buClr>
                <a:schemeClr val="lt2"/>
              </a:buClr>
              <a:buSzPct val="100000"/>
              <a:buFont typeface="Arial"/>
              <a:buAutoNum type="arabicPeriod"/>
            </a:pPr>
            <a:r>
              <a:rPr lang="en"/>
              <a:t>Diagram of co-teaching models</a:t>
            </a:r>
          </a:p>
          <a:p>
            <a:pPr marL="457200" lvl="0" indent="-419100" rtl="0">
              <a:buClr>
                <a:schemeClr val="lt2"/>
              </a:buClr>
              <a:buSzPct val="100000"/>
              <a:buFont typeface="Arial"/>
              <a:buAutoNum type="arabicPeriod"/>
            </a:pPr>
            <a:r>
              <a:rPr lang="en"/>
              <a:t>Types of co-teaching pyramids </a:t>
            </a:r>
          </a:p>
          <a:p>
            <a:endParaRPr lang="en"/>
          </a:p>
        </p:txBody>
      </p:sp>
      <p:sp>
        <p:nvSpPr>
          <p:cNvPr id="606" name="Shape 60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Co-teaching ToolKit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a:t>Small Group Article Activity:</a:t>
            </a:r>
          </a:p>
          <a:p>
            <a:endParaRPr lang="en"/>
          </a:p>
          <a:p>
            <a:pPr lvl="0" rtl="0">
              <a:buNone/>
            </a:pPr>
            <a:r>
              <a:rPr lang="en"/>
              <a:t>4th Grade- "Differentiating Instruction: Meeting Students Where They Are"</a:t>
            </a:r>
          </a:p>
          <a:p>
            <a:endParaRPr lang="en"/>
          </a:p>
          <a:p>
            <a:pPr lvl="0" rtl="0">
              <a:buNone/>
            </a:pPr>
            <a:r>
              <a:rPr lang="en"/>
              <a:t>5th Grade- "8 Lessons Learned on Differentiating Instruction"</a:t>
            </a:r>
          </a:p>
          <a:p>
            <a:endParaRPr lang="en"/>
          </a:p>
          <a:p>
            <a:pPr>
              <a:buNone/>
            </a:pPr>
            <a:r>
              <a:rPr lang="en"/>
              <a:t>6th Grade- "What Makes Differentiated Instruction Successful?"</a:t>
            </a:r>
          </a:p>
        </p:txBody>
      </p:sp>
      <p:sp>
        <p:nvSpPr>
          <p:cNvPr id="104" name="Shape 10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Let's Learn More</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854948" y="1579562"/>
            <a:ext cx="8077500" cy="5108999"/>
          </a:xfrm>
          <a:prstGeom prst="rect">
            <a:avLst/>
          </a:prstGeom>
        </p:spPr>
        <p:txBody>
          <a:bodyPr lIns="91425" tIns="91425" rIns="91425" bIns="91425" anchor="t" anchorCtr="0">
            <a:noAutofit/>
          </a:bodyPr>
          <a:lstStyle/>
          <a:p>
            <a:pPr marL="457200" lvl="0" indent="-304800" rtl="0">
              <a:lnSpc>
                <a:spcPct val="142500"/>
              </a:lnSpc>
              <a:spcBef>
                <a:spcPts val="0"/>
              </a:spcBef>
              <a:buClr>
                <a:schemeClr val="lt2"/>
              </a:buClr>
              <a:buSzPct val="166666"/>
              <a:buFont typeface="Arial"/>
              <a:buChar char="•"/>
            </a:pPr>
            <a:r>
              <a:rPr lang="en" sz="1200">
                <a:solidFill>
                  <a:srgbClr val="00FF00"/>
                </a:solidFill>
              </a:rPr>
              <a:t>colored acetate strips (highlight lines in text)</a:t>
            </a:r>
          </a:p>
          <a:p>
            <a:pPr marL="457200" lvl="0" indent="-304800" rtl="0">
              <a:lnSpc>
                <a:spcPct val="142500"/>
              </a:lnSpc>
              <a:spcBef>
                <a:spcPts val="0"/>
              </a:spcBef>
              <a:buClr>
                <a:schemeClr val="lt2"/>
              </a:buClr>
              <a:buSzPct val="166666"/>
              <a:buFont typeface="Arial"/>
              <a:buChar char="•"/>
            </a:pPr>
            <a:r>
              <a:rPr lang="en" sz="1200">
                <a:solidFill>
                  <a:srgbClr val="00FF00"/>
                </a:solidFill>
                <a:hlinkClick r:id="rId3"/>
              </a:rPr>
              <a:t>colored sticky arrows</a:t>
            </a:r>
          </a:p>
          <a:p>
            <a:pPr marL="457200" lvl="0" indent="-304800" rtl="0">
              <a:lnSpc>
                <a:spcPct val="142500"/>
              </a:lnSpc>
              <a:spcBef>
                <a:spcPts val="0"/>
              </a:spcBef>
              <a:buClr>
                <a:schemeClr val="lt2"/>
              </a:buClr>
              <a:buSzPct val="166666"/>
              <a:buFont typeface="Arial"/>
              <a:buChar char="•"/>
            </a:pPr>
            <a:r>
              <a:rPr lang="en" sz="1200">
                <a:solidFill>
                  <a:srgbClr val="00FF00"/>
                </a:solidFill>
              </a:rPr>
              <a:t>large neon paper arrows to stick on board</a:t>
            </a:r>
          </a:p>
          <a:p>
            <a:pPr marL="457200" lvl="0" indent="-304800" rtl="0">
              <a:lnSpc>
                <a:spcPct val="142500"/>
              </a:lnSpc>
              <a:spcBef>
                <a:spcPts val="0"/>
              </a:spcBef>
              <a:buClr>
                <a:schemeClr val="lt2"/>
              </a:buClr>
              <a:buSzPct val="166666"/>
              <a:buFont typeface="Arial"/>
              <a:buChar char="•"/>
            </a:pPr>
            <a:r>
              <a:rPr lang="en" sz="1200">
                <a:solidFill>
                  <a:srgbClr val="00FF00"/>
                </a:solidFill>
              </a:rPr>
              <a:t>green, yellow and red restickable dots</a:t>
            </a:r>
          </a:p>
          <a:p>
            <a:pPr marL="457200" lvl="0" indent="-304800" rtl="0">
              <a:lnSpc>
                <a:spcPct val="142500"/>
              </a:lnSpc>
              <a:spcBef>
                <a:spcPts val="0"/>
              </a:spcBef>
              <a:buClr>
                <a:schemeClr val="lt2"/>
              </a:buClr>
              <a:buSzPct val="166666"/>
              <a:buFont typeface="Arial"/>
              <a:buChar char="•"/>
            </a:pPr>
            <a:r>
              <a:rPr lang="en" sz="1200">
                <a:solidFill>
                  <a:srgbClr val="00FF00"/>
                </a:solidFill>
              </a:rPr>
              <a:t>index cards</a:t>
            </a:r>
          </a:p>
          <a:p>
            <a:pPr marL="457200" lvl="0" indent="-304800" rtl="0">
              <a:lnSpc>
                <a:spcPct val="142500"/>
              </a:lnSpc>
              <a:spcBef>
                <a:spcPts val="0"/>
              </a:spcBef>
              <a:buClr>
                <a:schemeClr val="lt2"/>
              </a:buClr>
              <a:buSzPct val="166666"/>
              <a:buFont typeface="Arial"/>
              <a:buChar char="•"/>
            </a:pPr>
            <a:r>
              <a:rPr lang="en" sz="1200">
                <a:solidFill>
                  <a:srgbClr val="00FF00"/>
                </a:solidFill>
              </a:rPr>
              <a:t>poker chips</a:t>
            </a:r>
          </a:p>
          <a:p>
            <a:pPr marL="457200" lvl="0" indent="-304800" rtl="0">
              <a:lnSpc>
                <a:spcPct val="142500"/>
              </a:lnSpc>
              <a:spcBef>
                <a:spcPts val="0"/>
              </a:spcBef>
              <a:buClr>
                <a:schemeClr val="lt2"/>
              </a:buClr>
              <a:buSzPct val="166666"/>
              <a:buFont typeface="Arial"/>
              <a:buChar char="•"/>
            </a:pPr>
            <a:r>
              <a:rPr lang="en" sz="1200">
                <a:solidFill>
                  <a:srgbClr val="00FF00"/>
                </a:solidFill>
              </a:rPr>
              <a:t>dice</a:t>
            </a:r>
          </a:p>
          <a:p>
            <a:pPr marL="457200" lvl="0" indent="-304800" rtl="0">
              <a:lnSpc>
                <a:spcPct val="142500"/>
              </a:lnSpc>
              <a:spcBef>
                <a:spcPts val="0"/>
              </a:spcBef>
              <a:buClr>
                <a:schemeClr val="lt2"/>
              </a:buClr>
              <a:buSzPct val="166666"/>
              <a:buFont typeface="Arial"/>
              <a:buChar char="•"/>
            </a:pPr>
            <a:r>
              <a:rPr lang="en" sz="1200">
                <a:solidFill>
                  <a:srgbClr val="00FF00"/>
                </a:solidFill>
              </a:rPr>
              <a:t>plastic plates for Pass the Plate brainstorming</a:t>
            </a:r>
          </a:p>
          <a:p>
            <a:pPr marL="457200" lvl="0" indent="-304800" rtl="0">
              <a:lnSpc>
                <a:spcPct val="142500"/>
              </a:lnSpc>
              <a:spcBef>
                <a:spcPts val="0"/>
              </a:spcBef>
              <a:buClr>
                <a:schemeClr val="lt2"/>
              </a:buClr>
              <a:buSzPct val="166666"/>
              <a:buFont typeface="Arial"/>
              <a:buChar char="•"/>
            </a:pPr>
            <a:r>
              <a:rPr lang="en" sz="1200">
                <a:solidFill>
                  <a:srgbClr val="00FF00"/>
                </a:solidFill>
              </a:rPr>
              <a:t>transparency markers (water-based)</a:t>
            </a:r>
          </a:p>
          <a:p>
            <a:pPr marL="457200" lvl="0" indent="-304800" rtl="0">
              <a:lnSpc>
                <a:spcPct val="142500"/>
              </a:lnSpc>
              <a:spcBef>
                <a:spcPts val="0"/>
              </a:spcBef>
              <a:buClr>
                <a:schemeClr val="lt2"/>
              </a:buClr>
              <a:buSzPct val="166666"/>
              <a:buFont typeface="Arial"/>
              <a:buChar char="•"/>
            </a:pPr>
            <a:r>
              <a:rPr lang="en" sz="1200">
                <a:solidFill>
                  <a:srgbClr val="00FF00"/>
                </a:solidFill>
              </a:rPr>
              <a:t>a noisemaker (bell, harmonica, clapper)</a:t>
            </a:r>
          </a:p>
          <a:p>
            <a:pPr marL="457200" lvl="0" indent="-304800" rtl="0">
              <a:lnSpc>
                <a:spcPct val="142500"/>
              </a:lnSpc>
              <a:spcBef>
                <a:spcPts val="0"/>
              </a:spcBef>
              <a:buClr>
                <a:schemeClr val="lt2"/>
              </a:buClr>
              <a:buSzPct val="166666"/>
              <a:buFont typeface="Arial"/>
              <a:buChar char="•"/>
            </a:pPr>
            <a:r>
              <a:rPr lang="en" sz="1200">
                <a:solidFill>
                  <a:srgbClr val="00FF00"/>
                </a:solidFill>
                <a:hlinkClick r:id="rId4"/>
              </a:rPr>
              <a:t>file folder work masks</a:t>
            </a:r>
          </a:p>
          <a:p>
            <a:pPr marL="457200" lvl="0" indent="-304800" rtl="0">
              <a:lnSpc>
                <a:spcPct val="142500"/>
              </a:lnSpc>
              <a:spcBef>
                <a:spcPts val="0"/>
              </a:spcBef>
              <a:buClr>
                <a:schemeClr val="lt2"/>
              </a:buClr>
              <a:buSzPct val="166666"/>
              <a:buFont typeface="Arial"/>
              <a:buChar char="•"/>
            </a:pPr>
            <a:r>
              <a:rPr lang="en" sz="1200">
                <a:solidFill>
                  <a:srgbClr val="00FF00"/>
                </a:solidFill>
              </a:rPr>
              <a:t>clear plastic report covers (to slide over text pages)</a:t>
            </a:r>
          </a:p>
          <a:p>
            <a:pPr marL="457200" lvl="0" indent="-304800" rtl="0">
              <a:lnSpc>
                <a:spcPct val="142500"/>
              </a:lnSpc>
              <a:spcBef>
                <a:spcPts val="0"/>
              </a:spcBef>
              <a:buClr>
                <a:schemeClr val="lt2"/>
              </a:buClr>
              <a:buSzPct val="166666"/>
              <a:buFont typeface="Arial"/>
              <a:buChar char="•"/>
            </a:pPr>
            <a:r>
              <a:rPr lang="en" sz="1200">
                <a:solidFill>
                  <a:srgbClr val="00FF00"/>
                </a:solidFill>
              </a:rPr>
              <a:t>Challenge Questions Bag</a:t>
            </a:r>
          </a:p>
          <a:p>
            <a:pPr marL="457200" lvl="0" indent="-304800" rtl="0">
              <a:lnSpc>
                <a:spcPct val="142500"/>
              </a:lnSpc>
              <a:spcBef>
                <a:spcPts val="0"/>
              </a:spcBef>
              <a:buClr>
                <a:schemeClr val="lt2"/>
              </a:buClr>
              <a:buSzPct val="166666"/>
              <a:buFont typeface="Arial"/>
              <a:buChar char="•"/>
            </a:pPr>
            <a:r>
              <a:rPr lang="en" sz="1200">
                <a:solidFill>
                  <a:srgbClr val="00FF00"/>
                </a:solidFill>
              </a:rPr>
              <a:t>Deal or No Deal Briefcases for vocab review</a:t>
            </a:r>
          </a:p>
          <a:p>
            <a:pPr marL="457200" lvl="0" indent="-304800" rtl="0">
              <a:lnSpc>
                <a:spcPct val="142500"/>
              </a:lnSpc>
              <a:spcBef>
                <a:spcPts val="0"/>
              </a:spcBef>
              <a:buClr>
                <a:schemeClr val="lt2"/>
              </a:buClr>
              <a:buSzPct val="166666"/>
              <a:buFont typeface="Arial"/>
              <a:buChar char="•"/>
            </a:pPr>
            <a:r>
              <a:rPr lang="en" sz="1200">
                <a:solidFill>
                  <a:srgbClr val="00FF00"/>
                </a:solidFill>
                <a:hlinkClick r:id="rId5"/>
              </a:rPr>
              <a:t>Nite Lite Companion Pens</a:t>
            </a:r>
          </a:p>
          <a:p>
            <a:pPr marL="457200" lvl="0" indent="-304800" rtl="0">
              <a:lnSpc>
                <a:spcPct val="142500"/>
              </a:lnSpc>
              <a:spcBef>
                <a:spcPts val="0"/>
              </a:spcBef>
              <a:buClr>
                <a:schemeClr val="lt2"/>
              </a:buClr>
              <a:buSzPct val="166666"/>
              <a:buFont typeface="Arial"/>
              <a:buChar char="•"/>
            </a:pPr>
            <a:r>
              <a:rPr lang="en" sz="1200">
                <a:solidFill>
                  <a:srgbClr val="00FF00"/>
                </a:solidFill>
                <a:hlinkClick r:id="rId6"/>
              </a:rPr>
              <a:t>Wikki Stix</a:t>
            </a:r>
          </a:p>
          <a:p>
            <a:pPr marL="457200" lvl="0" indent="-304800" rtl="0">
              <a:lnSpc>
                <a:spcPct val="142500"/>
              </a:lnSpc>
              <a:spcBef>
                <a:spcPts val="0"/>
              </a:spcBef>
              <a:buClr>
                <a:schemeClr val="lt2"/>
              </a:buClr>
              <a:buSzPct val="166666"/>
              <a:buFont typeface="Arial"/>
              <a:buChar char="•"/>
            </a:pPr>
            <a:r>
              <a:rPr lang="en" sz="1200">
                <a:solidFill>
                  <a:srgbClr val="00FF00"/>
                </a:solidFill>
              </a:rPr>
              <a:t>post it notes</a:t>
            </a:r>
          </a:p>
          <a:p>
            <a:pPr marL="457200" lvl="0" indent="-304800" rtl="0">
              <a:lnSpc>
                <a:spcPct val="142500"/>
              </a:lnSpc>
              <a:spcBef>
                <a:spcPts val="0"/>
              </a:spcBef>
              <a:buClr>
                <a:schemeClr val="lt2"/>
              </a:buClr>
              <a:buSzPct val="166666"/>
              <a:buFont typeface="Arial"/>
              <a:buChar char="•"/>
            </a:pPr>
            <a:r>
              <a:rPr lang="en" sz="1200">
                <a:solidFill>
                  <a:srgbClr val="00FF00"/>
                </a:solidFill>
                <a:hlinkClick r:id="rId7"/>
              </a:rPr>
              <a:t>scratch off stickers</a:t>
            </a:r>
            <a:r>
              <a:rPr lang="en" sz="1200">
                <a:solidFill>
                  <a:srgbClr val="00FF00"/>
                </a:solidFill>
              </a:rPr>
              <a:t> see idea explained</a:t>
            </a:r>
            <a:r>
              <a:rPr lang="en" sz="1200">
                <a:solidFill>
                  <a:srgbClr val="00FF00"/>
                </a:solidFill>
                <a:hlinkClick r:id="rId8"/>
              </a:rPr>
              <a:t> HERE</a:t>
            </a:r>
          </a:p>
          <a:p>
            <a:pPr marL="457200" lvl="0" indent="-304800" rtl="0">
              <a:lnSpc>
                <a:spcPct val="142500"/>
              </a:lnSpc>
              <a:spcBef>
                <a:spcPts val="0"/>
              </a:spcBef>
              <a:buClr>
                <a:schemeClr val="lt2"/>
              </a:buClr>
              <a:buSzPct val="166666"/>
              <a:buFont typeface="Arial"/>
              <a:buChar char="•"/>
            </a:pPr>
            <a:r>
              <a:rPr lang="en" sz="1200">
                <a:solidFill>
                  <a:srgbClr val="00FF00"/>
                </a:solidFill>
                <a:hlinkClick r:id="rId8"/>
              </a:rPr>
              <a:t>Highlighter Tape</a:t>
            </a:r>
          </a:p>
          <a:p>
            <a:pPr>
              <a:buNone/>
            </a:pPr>
            <a:r>
              <a:rPr lang="en">
                <a:solidFill>
                  <a:srgbClr val="FFFF00"/>
                </a:solidFill>
              </a:rPr>
              <a:t>#tool bucket</a:t>
            </a:r>
          </a:p>
        </p:txBody>
      </p:sp>
      <p:sp>
        <p:nvSpPr>
          <p:cNvPr id="612" name="Shape 612"/>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Co-teaching Tool Bucket</a:t>
            </a:r>
          </a:p>
        </p:txBody>
      </p:sp>
      <p:sp>
        <p:nvSpPr>
          <p:cNvPr id="613" name="Shape 613"/>
          <p:cNvSpPr/>
          <p:nvPr/>
        </p:nvSpPr>
        <p:spPr>
          <a:xfrm>
            <a:off x="5080300" y="1703457"/>
            <a:ext cx="3791552" cy="5052861"/>
          </a:xfrm>
          <a:prstGeom prst="rect">
            <a:avLst/>
          </a:prstGeom>
          <a:blipFill>
            <a:blip/>
            <a:stretch>
              <a:fillRect/>
            </a:stretch>
          </a:blipFill>
        </p:spPr>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buNone/>
            </a:pPr>
            <a:r>
              <a:rPr lang="en"/>
              <a:t> </a:t>
            </a:r>
          </a:p>
        </p:txBody>
      </p:sp>
      <p:sp>
        <p:nvSpPr>
          <p:cNvPr id="619" name="Shape 61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Co-Teaching</a:t>
            </a:r>
          </a:p>
        </p:txBody>
      </p:sp>
      <p:sp>
        <p:nvSpPr>
          <p:cNvPr id="620" name="Shape 620"/>
          <p:cNvSpPr/>
          <p:nvPr/>
        </p:nvSpPr>
        <p:spPr>
          <a:xfrm>
            <a:off x="35398" y="137814"/>
            <a:ext cx="9112439" cy="6554142"/>
          </a:xfrm>
          <a:prstGeom prst="rect">
            <a:avLst/>
          </a:prstGeom>
          <a:blipFill>
            <a:blip r:embed="rId3"/>
            <a:stretch>
              <a:fillRect/>
            </a:stretch>
          </a:blipFill>
          <a:ln>
            <a:noFill/>
          </a:ln>
        </p:spPr>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endParaRPr/>
          </a:p>
        </p:txBody>
      </p:sp>
      <p:sp>
        <p:nvSpPr>
          <p:cNvPr id="626" name="Shape 626"/>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endParaRPr/>
          </a:p>
        </p:txBody>
      </p:sp>
      <p:sp>
        <p:nvSpPr>
          <p:cNvPr id="627" name="Shape 627"/>
          <p:cNvSpPr/>
          <p:nvPr/>
        </p:nvSpPr>
        <p:spPr>
          <a:xfrm>
            <a:off x="0" y="0"/>
            <a:ext cx="9201918" cy="6901438"/>
          </a:xfrm>
          <a:prstGeom prst="rect">
            <a:avLst/>
          </a:prstGeom>
          <a:blipFill>
            <a:blip r:embed="rId3"/>
            <a:stretch>
              <a:fillRect/>
            </a:stretch>
          </a:blipFill>
          <a:ln>
            <a:noFill/>
          </a:ln>
        </p:spPr>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lvl="0" rtl="0">
              <a:buNone/>
            </a:pPr>
            <a:r>
              <a:rPr lang="en" sz="2400">
                <a:solidFill>
                  <a:srgbClr val="9FC5E8"/>
                </a:solidFill>
              </a:rPr>
              <a:t>Topic:</a:t>
            </a:r>
          </a:p>
          <a:p>
            <a:pPr marL="457200" lvl="0" indent="-419100" rtl="0">
              <a:buClr>
                <a:schemeClr val="lt2"/>
              </a:buClr>
              <a:buSzPct val="208333"/>
              <a:buFont typeface="Arial"/>
              <a:buChar char="•"/>
            </a:pPr>
            <a:r>
              <a:rPr lang="en" sz="2400">
                <a:solidFill>
                  <a:srgbClr val="9FC5E8"/>
                </a:solidFill>
              </a:rPr>
              <a:t>Students will learn how to multiply two fractions together and reduce the answer to the lowest term.</a:t>
            </a:r>
          </a:p>
          <a:p>
            <a:pPr lvl="0" rtl="0">
              <a:buNone/>
            </a:pPr>
            <a:r>
              <a:rPr lang="en" sz="2400">
                <a:solidFill>
                  <a:srgbClr val="9FC5E8"/>
                </a:solidFill>
              </a:rPr>
              <a:t> </a:t>
            </a:r>
          </a:p>
          <a:p>
            <a:pPr lvl="0" rtl="0">
              <a:buNone/>
            </a:pPr>
            <a:r>
              <a:rPr lang="en" sz="2400">
                <a:solidFill>
                  <a:srgbClr val="9FC5E8"/>
                </a:solidFill>
              </a:rPr>
              <a:t>Objectives:</a:t>
            </a:r>
          </a:p>
          <a:p>
            <a:pPr marL="457200" lvl="0" indent="-419100" rtl="0">
              <a:buClr>
                <a:schemeClr val="lt2"/>
              </a:buClr>
              <a:buSzPct val="166666"/>
              <a:buFont typeface="Arial"/>
              <a:buAutoNum type="arabicPeriod"/>
            </a:pPr>
            <a:r>
              <a:rPr lang="en" sz="1800">
                <a:solidFill>
                  <a:srgbClr val="9FC5E8"/>
                </a:solidFill>
              </a:rPr>
              <a:t>With a visual representation, students will understand how the fraction becomes smaller when you multiply two fractions together.</a:t>
            </a:r>
          </a:p>
          <a:p>
            <a:pPr marL="457200" lvl="0" indent="-419100" rtl="0">
              <a:buClr>
                <a:schemeClr val="lt2"/>
              </a:buClr>
              <a:buSzPct val="166666"/>
              <a:buFont typeface="Arial"/>
              <a:buAutoNum type="arabicPeriod"/>
            </a:pPr>
            <a:r>
              <a:rPr lang="en" sz="1800">
                <a:solidFill>
                  <a:srgbClr val="9FC5E8"/>
                </a:solidFill>
              </a:rPr>
              <a:t>Students will be able to use the standard algorithm to multiply fractions by fractions and whole numbers.</a:t>
            </a:r>
          </a:p>
          <a:p>
            <a:pPr marL="457200" lvl="0" indent="-419100" rtl="0">
              <a:buClr>
                <a:schemeClr val="lt2"/>
              </a:buClr>
              <a:buSzPct val="166666"/>
              <a:buFont typeface="Arial"/>
              <a:buAutoNum type="arabicPeriod"/>
            </a:pPr>
            <a:r>
              <a:rPr lang="en" sz="1800">
                <a:solidFill>
                  <a:srgbClr val="9FC5E8"/>
                </a:solidFill>
              </a:rPr>
              <a:t>Students will be able to reduce the fraction to the lowest term by cross canceling before multiplying and finding the prime factorization of the numerator/denominator</a:t>
            </a:r>
            <a:r>
              <a:rPr lang="en" sz="2400">
                <a:solidFill>
                  <a:srgbClr val="9FC5E8"/>
                </a:solidFill>
              </a:rPr>
              <a:t>.</a:t>
            </a:r>
          </a:p>
          <a:p>
            <a:endParaRPr lang="en" sz="2400">
              <a:solidFill>
                <a:srgbClr val="9FC5E8"/>
              </a:solidFill>
            </a:endParaRPr>
          </a:p>
        </p:txBody>
      </p:sp>
      <p:sp>
        <p:nvSpPr>
          <p:cNvPr id="633" name="Shape 633"/>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Your Turn!</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What were the </a:t>
            </a:r>
            <a:r>
              <a:rPr lang="en">
                <a:solidFill>
                  <a:srgbClr val="00FF00"/>
                </a:solidFill>
              </a:rPr>
              <a:t>benefits </a:t>
            </a:r>
            <a:r>
              <a:rPr lang="en"/>
              <a:t>to co-planning?</a:t>
            </a:r>
          </a:p>
          <a:p>
            <a:endParaRPr lang="en"/>
          </a:p>
          <a:p>
            <a:pPr marL="457200" lvl="0" indent="-419100" rtl="0">
              <a:buClr>
                <a:schemeClr val="lt2"/>
              </a:buClr>
              <a:buSzPct val="166666"/>
              <a:buFont typeface="Arial"/>
              <a:buChar char="•"/>
            </a:pPr>
            <a:r>
              <a:rPr lang="en"/>
              <a:t>What </a:t>
            </a:r>
            <a:r>
              <a:rPr lang="en">
                <a:solidFill>
                  <a:srgbClr val="00FF00"/>
                </a:solidFill>
              </a:rPr>
              <a:t>challenges </a:t>
            </a:r>
            <a:r>
              <a:rPr lang="en"/>
              <a:t>did you face? </a:t>
            </a:r>
          </a:p>
          <a:p>
            <a:endParaRPr lang="en"/>
          </a:p>
          <a:p>
            <a:pPr marL="457200" lvl="0" indent="-419100" rtl="0">
              <a:buClr>
                <a:schemeClr val="lt2"/>
              </a:buClr>
              <a:buSzPct val="166666"/>
              <a:buFont typeface="Arial"/>
              <a:buChar char="•"/>
            </a:pPr>
            <a:r>
              <a:rPr lang="en"/>
              <a:t>Which co-teaching </a:t>
            </a:r>
            <a:r>
              <a:rPr lang="en">
                <a:solidFill>
                  <a:srgbClr val="00FF00"/>
                </a:solidFill>
              </a:rPr>
              <a:t>methods </a:t>
            </a:r>
            <a:r>
              <a:rPr lang="en"/>
              <a:t>did you use and why?</a:t>
            </a:r>
          </a:p>
          <a:p>
            <a:endParaRPr lang="en"/>
          </a:p>
        </p:txBody>
      </p:sp>
      <p:sp>
        <p:nvSpPr>
          <p:cNvPr id="639" name="Shape 639"/>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Co-teaching Tool Kit Reflection</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786898" y="1511512"/>
            <a:ext cx="7831799" cy="4988100"/>
          </a:xfrm>
          <a:prstGeom prst="rect">
            <a:avLst/>
          </a:prstGeom>
        </p:spPr>
        <p:txBody>
          <a:bodyPr lIns="91425" tIns="91425" rIns="91425" bIns="91425" anchor="t" anchorCtr="0">
            <a:noAutofit/>
          </a:bodyPr>
          <a:lstStyle/>
          <a:p>
            <a:pPr marL="457200" lvl="0" indent="-419100" rtl="0">
              <a:buClr>
                <a:schemeClr val="lt2"/>
              </a:buClr>
              <a:buSzPct val="208333"/>
              <a:buFont typeface="Arial"/>
              <a:buChar char="•"/>
            </a:pPr>
            <a:r>
              <a:rPr lang="en" sz="2400"/>
              <a:t>"Two heads are better than one"</a:t>
            </a:r>
          </a:p>
          <a:p>
            <a:pPr marL="457200" lvl="0" indent="-419100" rtl="0">
              <a:buClr>
                <a:schemeClr val="lt2"/>
              </a:buClr>
              <a:buSzPct val="208333"/>
              <a:buFont typeface="Arial"/>
              <a:buChar char="•"/>
            </a:pPr>
            <a:r>
              <a:rPr lang="en" sz="2400"/>
              <a:t>Teacher-to-student ratio increases</a:t>
            </a:r>
          </a:p>
          <a:p>
            <a:pPr marL="457200" lvl="0" indent="-419100" rtl="0">
              <a:buClr>
                <a:schemeClr val="lt2"/>
              </a:buClr>
              <a:buSzPct val="208333"/>
              <a:buFont typeface="Arial"/>
              <a:buChar char="•"/>
            </a:pPr>
            <a:r>
              <a:rPr lang="en" sz="2400"/>
              <a:t>Response to Intervention</a:t>
            </a:r>
            <a:r>
              <a:rPr lang="en" sz="2400">
                <a:solidFill>
                  <a:srgbClr val="93C47D"/>
                </a:solidFill>
              </a:rPr>
              <a:t> (RTI)</a:t>
            </a:r>
          </a:p>
          <a:p>
            <a:pPr marL="457200" lvl="0" indent="-419100" rtl="0">
              <a:buClr>
                <a:schemeClr val="lt2"/>
              </a:buClr>
              <a:buSzPct val="208333"/>
              <a:buFont typeface="Arial"/>
              <a:buChar char="•"/>
            </a:pPr>
            <a:r>
              <a:rPr lang="en" sz="2400"/>
              <a:t>Improvement in students' academic and social skills</a:t>
            </a:r>
          </a:p>
          <a:p>
            <a:pPr marL="457200" lvl="0" indent="-419100" rtl="0">
              <a:buClr>
                <a:schemeClr val="lt2"/>
              </a:buClr>
              <a:buSzPct val="208333"/>
              <a:buFont typeface="Arial"/>
              <a:buChar char="•"/>
            </a:pPr>
            <a:r>
              <a:rPr lang="en" sz="2400"/>
              <a:t>Individuals with Disabilities Education Act </a:t>
            </a:r>
            <a:r>
              <a:rPr lang="en" sz="2400">
                <a:solidFill>
                  <a:srgbClr val="93C47D"/>
                </a:solidFill>
              </a:rPr>
              <a:t>(IDEA)</a:t>
            </a:r>
          </a:p>
          <a:p>
            <a:pPr marL="1371600" lvl="2" indent="-419100" rtl="0">
              <a:buClr>
                <a:schemeClr val="lt2"/>
              </a:buClr>
              <a:buSzPct val="100000"/>
              <a:buFont typeface="Wingdings"/>
              <a:buChar char="§"/>
            </a:pPr>
            <a:r>
              <a:rPr lang="en"/>
              <a:t>Least Restrictive Environment </a:t>
            </a:r>
            <a:r>
              <a:rPr lang="en">
                <a:solidFill>
                  <a:srgbClr val="93C47D"/>
                </a:solidFill>
              </a:rPr>
              <a:t>(LRE)</a:t>
            </a:r>
          </a:p>
          <a:p>
            <a:endParaRPr lang="en">
              <a:solidFill>
                <a:srgbClr val="93C47D"/>
              </a:solidFill>
            </a:endParaRPr>
          </a:p>
          <a:p>
            <a:pPr marL="6400800" lvl="0" indent="0" rtl="0">
              <a:buNone/>
            </a:pPr>
            <a:r>
              <a:rPr lang="en">
                <a:solidFill>
                  <a:srgbClr val="FFFF00"/>
                </a:solidFill>
              </a:rPr>
              <a:t>#RTI</a:t>
            </a:r>
          </a:p>
        </p:txBody>
      </p:sp>
      <p:sp>
        <p:nvSpPr>
          <p:cNvPr id="645" name="Shape 645"/>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Benefits to Co-teaching/ Inclusion</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a:buNone/>
            </a:pPr>
            <a:r>
              <a:rPr lang="en"/>
              <a:t>
</a:t>
            </a:r>
          </a:p>
        </p:txBody>
      </p:sp>
      <p:sp>
        <p:nvSpPr>
          <p:cNvPr id="651" name="Shape 651"/>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The Effects of Co-Teaching in the Math Classroom </a:t>
            </a:r>
          </a:p>
        </p:txBody>
      </p:sp>
      <p:sp>
        <p:nvSpPr>
          <p:cNvPr id="652" name="Shape 652"/>
          <p:cNvSpPr txBox="1"/>
          <p:nvPr/>
        </p:nvSpPr>
        <p:spPr>
          <a:xfrm>
            <a:off x="1075875" y="1651175"/>
            <a:ext cx="7705799" cy="4916700"/>
          </a:xfrm>
          <a:prstGeom prst="rect">
            <a:avLst/>
          </a:prstGeom>
        </p:spPr>
        <p:txBody>
          <a:bodyPr lIns="91425" tIns="91425" rIns="91425" bIns="91425" anchor="ctr" anchorCtr="0">
            <a:noAutofit/>
          </a:bodyPr>
          <a:lstStyle/>
          <a:p>
            <a:pPr lvl="0" rtl="0">
              <a:buNone/>
            </a:pPr>
            <a:r>
              <a:rPr lang="en" sz="3000">
                <a:solidFill>
                  <a:srgbClr val="00FF00"/>
                </a:solidFill>
              </a:rPr>
              <a:t>"After the first nine week period of co-teaching, 52% of the students showed an increase in their math nine week average. After the second nine week period of co-teaching the percentage of student improvement increased to 70%. In total, 16 out of 23 students improved their grades by the 4th Nine Week Grading period." (Davila)</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
Different classroom management beliefs </a:t>
            </a:r>
          </a:p>
          <a:p>
            <a:pPr marL="457200" lvl="0" indent="-419100" rtl="0">
              <a:buClr>
                <a:schemeClr val="lt2"/>
              </a:buClr>
              <a:buSzPct val="166666"/>
              <a:buFont typeface="Arial"/>
              <a:buChar char="•"/>
            </a:pPr>
            <a:r>
              <a:rPr lang="en"/>
              <a:t>lack of collaborative planning/grading time</a:t>
            </a:r>
          </a:p>
          <a:p>
            <a:endParaRPr lang="en"/>
          </a:p>
          <a:p>
            <a:pPr marL="457200" lvl="0" indent="-419100" rtl="0">
              <a:buClr>
                <a:schemeClr val="lt2"/>
              </a:buClr>
              <a:buSzPct val="166666"/>
              <a:buFont typeface="Arial"/>
              <a:buChar char="•"/>
            </a:pPr>
            <a:r>
              <a:rPr lang="en"/>
              <a:t>Personality differences </a:t>
            </a:r>
          </a:p>
        </p:txBody>
      </p:sp>
      <p:sp>
        <p:nvSpPr>
          <p:cNvPr id="658" name="Shape 658"/>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Negatives to Co-teaching</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854948" y="1579562"/>
            <a:ext cx="7831799" cy="4988100"/>
          </a:xfrm>
          <a:prstGeom prst="rect">
            <a:avLst/>
          </a:prstGeom>
        </p:spPr>
        <p:txBody>
          <a:bodyPr lIns="91425" tIns="91425" rIns="91425" bIns="91425" anchor="t" anchorCtr="0">
            <a:noAutofit/>
          </a:bodyPr>
          <a:lstStyle/>
          <a:p>
            <a:pPr marL="457200" lvl="0" indent="-419100" rtl="0">
              <a:buClr>
                <a:schemeClr val="lt2"/>
              </a:buClr>
              <a:buSzPct val="166666"/>
              <a:buFont typeface="Arial"/>
              <a:buChar char="•"/>
            </a:pPr>
            <a:r>
              <a:rPr lang="en"/>
              <a:t>One teacher and one teacher aide</a:t>
            </a:r>
          </a:p>
          <a:p>
            <a:pPr marL="457200" lvl="0" indent="-419100" rtl="0">
              <a:buClr>
                <a:schemeClr val="lt2"/>
              </a:buClr>
              <a:buSzPct val="166666"/>
              <a:buFont typeface="Arial"/>
              <a:buChar char="•"/>
            </a:pPr>
            <a:r>
              <a:rPr lang="en"/>
              <a:t> When teachers rotate being in charge/delivering the instruction as the other teacher grades papers, contacts parents, writes tests, etc.</a:t>
            </a:r>
            <a:br>
              <a:rPr lang="en"/>
            </a:br>
            <a:r>
              <a:rPr lang="en"/>
              <a:t> </a:t>
            </a:r>
          </a:p>
          <a:p>
            <a:pPr marL="457200" lvl="0" indent="-419100">
              <a:buClr>
                <a:schemeClr val="lt2"/>
              </a:buClr>
              <a:buSzPct val="166666"/>
              <a:buFont typeface="Arial"/>
              <a:buChar char="•"/>
            </a:pPr>
            <a:r>
              <a:rPr lang="en"/>
              <a:t>When the general education teacher grades all of their students' work and the special education teacher grades all of the IEP students' work.</a:t>
            </a:r>
          </a:p>
        </p:txBody>
      </p:sp>
      <p:sp>
        <p:nvSpPr>
          <p:cNvPr id="664" name="Shape 664"/>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a:buNone/>
            </a:pPr>
            <a:r>
              <a:rPr lang="en"/>
              <a:t>Co-teaching is NOT....</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854948" y="1597562"/>
            <a:ext cx="7831799" cy="4988100"/>
          </a:xfrm>
          <a:prstGeom prst="rect">
            <a:avLst/>
          </a:prstGeom>
        </p:spPr>
        <p:txBody>
          <a:bodyPr lIns="91425" tIns="91425" rIns="91425" bIns="91425" anchor="t" anchorCtr="0">
            <a:noAutofit/>
          </a:bodyPr>
          <a:lstStyle/>
          <a:p>
            <a:pPr marL="457200" lvl="0" indent="-381000" rtl="0">
              <a:buClr>
                <a:schemeClr val="lt2"/>
              </a:buClr>
              <a:buSzPct val="100000"/>
              <a:buFont typeface="Arial"/>
              <a:buAutoNum type="arabicPeriod"/>
            </a:pPr>
            <a:r>
              <a:rPr lang="en" sz="2400"/>
              <a:t>Attendees will be able to define the term cooperative learning and explain ways to implement cooperative learning strategies into a mathematics lesson.</a:t>
            </a:r>
          </a:p>
          <a:p>
            <a:pPr marL="457200" lvl="0" indent="-381000" rtl="0">
              <a:buClr>
                <a:schemeClr val="lt2"/>
              </a:buClr>
              <a:buSzPct val="100000"/>
              <a:buFont typeface="Arial"/>
              <a:buAutoNum type="arabicPeriod"/>
            </a:pPr>
            <a:r>
              <a:rPr lang="en" sz="2400"/>
              <a:t>Attendees will be able to work together using the jigsaw method to summarize a cooperative learning article on mathematics instruction.</a:t>
            </a:r>
          </a:p>
          <a:p>
            <a:pPr marL="457200" lvl="0" indent="-381000" rtl="0">
              <a:buClr>
                <a:schemeClr val="lt2"/>
              </a:buClr>
              <a:buSzPct val="100000"/>
              <a:buFont typeface="Arial"/>
              <a:buAutoNum type="arabicPeriod"/>
            </a:pPr>
            <a:r>
              <a:rPr lang="en" sz="2400"/>
              <a:t>Attendees will demonstrate understanding of the benefits to using cooperative learning within their classroom to facilitate their students’ learning.</a:t>
            </a:r>
          </a:p>
          <a:p>
            <a:endParaRPr lang="en" sz="2400"/>
          </a:p>
        </p:txBody>
      </p:sp>
      <p:sp>
        <p:nvSpPr>
          <p:cNvPr id="670" name="Shape 670"/>
          <p:cNvSpPr txBox="1">
            <a:spLocks noGrp="1"/>
          </p:cNvSpPr>
          <p:nvPr>
            <p:ph type="title"/>
          </p:nvPr>
        </p:nvSpPr>
        <p:spPr>
          <a:xfrm>
            <a:off x="854948" y="216537"/>
            <a:ext cx="7831799" cy="1143000"/>
          </a:xfrm>
          <a:prstGeom prst="rect">
            <a:avLst/>
          </a:prstGeom>
        </p:spPr>
        <p:txBody>
          <a:bodyPr lIns="91425" tIns="91425" rIns="91425" bIns="91425" anchor="b" anchorCtr="0">
            <a:noAutofit/>
          </a:bodyPr>
          <a:lstStyle/>
          <a:p>
            <a:pPr lvl="0" rtl="0">
              <a:buNone/>
            </a:pPr>
            <a:r>
              <a:rPr lang="en"/>
              <a:t>Cooperative Learning Objectives</a:t>
            </a:r>
          </a:p>
        </p:txBody>
      </p:sp>
    </p:spTree>
  </p:cSld>
  <p:clrMapOvr>
    <a:masterClrMapping/>
  </p:clrMapOvr>
  <p:transition spd="slow">
    <p:cut/>
  </p:transition>
</p:sld>
</file>

<file path=ppt/theme/theme1.xml><?xml version="1.0" encoding="utf-8"?>
<a:theme xmlns:a="http://schemas.openxmlformats.org/drawingml/2006/main">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17616</Words>
  <Application>Microsoft Office PowerPoint</Application>
  <PresentationFormat>On-screen Show (4:3)</PresentationFormat>
  <Paragraphs>1339</Paragraphs>
  <Slides>180</Slides>
  <Notes>180</Notes>
  <HiddenSlides>0</HiddenSlides>
  <MMClips>0</MMClips>
  <ScaleCrop>false</ScaleCrop>
  <HeadingPairs>
    <vt:vector size="4" baseType="variant">
      <vt:variant>
        <vt:lpstr>Theme</vt:lpstr>
      </vt:variant>
      <vt:variant>
        <vt:i4>1</vt:i4>
      </vt:variant>
      <vt:variant>
        <vt:lpstr>Slide Titles</vt:lpstr>
      </vt:variant>
      <vt:variant>
        <vt:i4>180</vt:i4>
      </vt:variant>
    </vt:vector>
  </HeadingPairs>
  <TitlesOfParts>
    <vt:vector size="181" baseType="lpstr">
      <vt:lpstr/>
      <vt:lpstr>Differentiating Math Instruction </vt:lpstr>
      <vt:lpstr>Day One Topics</vt:lpstr>
      <vt:lpstr>Online access: Day 1</vt:lpstr>
      <vt:lpstr>Tweet it! </vt:lpstr>
      <vt:lpstr>Differentiation Objectives</vt:lpstr>
      <vt:lpstr>Differentiation Defined</vt:lpstr>
      <vt:lpstr>Differentiation is NOT...</vt:lpstr>
      <vt:lpstr>Differentiation IS...</vt:lpstr>
      <vt:lpstr>Let's Learn More</vt:lpstr>
      <vt:lpstr>Differentiated Instruction Strategies Kit</vt:lpstr>
      <vt:lpstr>What About Math???</vt:lpstr>
      <vt:lpstr>Differentiation Wrap-Up</vt:lpstr>
      <vt:lpstr>Learning Disabilities in Math and Instructional Strategies</vt:lpstr>
      <vt:lpstr>Dyscalculia</vt:lpstr>
      <vt:lpstr>Instructional Strategies</vt:lpstr>
      <vt:lpstr>Instructional Strategies</vt:lpstr>
      <vt:lpstr>CRA Practice</vt:lpstr>
      <vt:lpstr>Instructional Strategies</vt:lpstr>
      <vt:lpstr>Instructional Strategies</vt:lpstr>
      <vt:lpstr>Ticket Out to Lunch</vt:lpstr>
      <vt:lpstr>More Instructional Strategies</vt:lpstr>
      <vt:lpstr>Graphic Organizers</vt:lpstr>
      <vt:lpstr>Graphic Organizers</vt:lpstr>
      <vt:lpstr>Graphic Organizers</vt:lpstr>
      <vt:lpstr>Instructional Strategies</vt:lpstr>
      <vt:lpstr>Mnemonic Instruction</vt:lpstr>
      <vt:lpstr>Mnemonic Instruction</vt:lpstr>
      <vt:lpstr>Mnemonic Instruction</vt:lpstr>
      <vt:lpstr>Mnemonic Instruction Possibilities</vt:lpstr>
      <vt:lpstr>Homework</vt:lpstr>
      <vt:lpstr>Response to Intervention (RTI) Objectives</vt:lpstr>
      <vt:lpstr>Response to Intervention (RTI)</vt:lpstr>
      <vt:lpstr>Response to Intervention</vt:lpstr>
      <vt:lpstr>RTI and Math</vt:lpstr>
      <vt:lpstr>EasyCBM</vt:lpstr>
      <vt:lpstr>RTI and Math</vt:lpstr>
      <vt:lpstr>RTI and Math</vt:lpstr>
      <vt:lpstr>Gifted Learners Objectives</vt:lpstr>
      <vt:lpstr>Gifted Learners</vt:lpstr>
      <vt:lpstr>Gifted Learners- Javits Act</vt:lpstr>
      <vt:lpstr>Gifted Learners</vt:lpstr>
      <vt:lpstr>Gifted Learners</vt:lpstr>
      <vt:lpstr>End of Day 1</vt:lpstr>
      <vt:lpstr>PowerPoint Presentation</vt:lpstr>
      <vt:lpstr>Day Two Topics</vt:lpstr>
      <vt:lpstr>Online access: Day 2</vt:lpstr>
      <vt:lpstr>Tweet it! </vt:lpstr>
      <vt:lpstr>UDL objectives</vt:lpstr>
      <vt:lpstr>Universal Design for Learning</vt:lpstr>
      <vt:lpstr>History of Universal Design</vt:lpstr>
      <vt:lpstr>No more "one size fits all"! </vt:lpstr>
      <vt:lpstr>A sea of diverse learners...</vt:lpstr>
      <vt:lpstr>UDL at a glance...</vt:lpstr>
      <vt:lpstr>UDL principles</vt:lpstr>
      <vt:lpstr>UDL Guidelines</vt:lpstr>
      <vt:lpstr>Multiple Means for Representation</vt:lpstr>
      <vt:lpstr>Multiple Means for  Action and Expression</vt:lpstr>
      <vt:lpstr>Multiple Means of Engagement</vt:lpstr>
      <vt:lpstr>Unpacking the UDL guidelines</vt:lpstr>
      <vt:lpstr>UDL planning template</vt:lpstr>
      <vt:lpstr>Example UDL lesson plan</vt:lpstr>
      <vt:lpstr>"What is my goal?" </vt:lpstr>
      <vt:lpstr>Planning with UDL</vt:lpstr>
      <vt:lpstr>Group activity: planning with UDL</vt:lpstr>
      <vt:lpstr>Accommodations &amp; Modifications objectives</vt:lpstr>
      <vt:lpstr>Accommodations &amp; Modifications</vt:lpstr>
      <vt:lpstr>Accommodations</vt:lpstr>
      <vt:lpstr>How can you accommodate your learners? </vt:lpstr>
      <vt:lpstr>Accommodations</vt:lpstr>
      <vt:lpstr>Group activity</vt:lpstr>
      <vt:lpstr>Discussion questions...</vt:lpstr>
      <vt:lpstr>Modifications </vt:lpstr>
      <vt:lpstr>Accommodation or Modification? </vt:lpstr>
      <vt:lpstr>Wrap up and review</vt:lpstr>
      <vt:lpstr>Day Two</vt:lpstr>
      <vt:lpstr>Co-teaching Objectives:</vt:lpstr>
      <vt:lpstr>Characteristics of Co-teaching</vt:lpstr>
      <vt:lpstr>Successful Co-teaching: Keys to Team Development </vt:lpstr>
      <vt:lpstr>Successful Co-teaching: Keys to Team Development </vt:lpstr>
      <vt:lpstr>Successful Co-teaching: Keys to Team Development </vt:lpstr>
      <vt:lpstr>One Teach, One Observe</vt:lpstr>
      <vt:lpstr>One Teach, One Assist</vt:lpstr>
      <vt:lpstr>Station Teaching</vt:lpstr>
      <vt:lpstr>Think-Pair-Share!</vt:lpstr>
      <vt:lpstr>Parallel Teaching</vt:lpstr>
      <vt:lpstr>Alternative Teaching</vt:lpstr>
      <vt:lpstr>Team Teaching</vt:lpstr>
      <vt:lpstr>Co-teaching ToolKit</vt:lpstr>
      <vt:lpstr>Co-teaching ToolKit</vt:lpstr>
      <vt:lpstr>Co-teaching Tool Bucket</vt:lpstr>
      <vt:lpstr>Co-Teaching</vt:lpstr>
      <vt:lpstr>PowerPoint Presentation</vt:lpstr>
      <vt:lpstr>Your Turn!</vt:lpstr>
      <vt:lpstr>Co-teaching Tool Kit Reflection</vt:lpstr>
      <vt:lpstr>Benefits to Co-teaching/ Inclusion</vt:lpstr>
      <vt:lpstr>The Effects of Co-Teaching in the Math Classroom </vt:lpstr>
      <vt:lpstr>Negatives to Co-teaching</vt:lpstr>
      <vt:lpstr>Co-teaching is NOT....</vt:lpstr>
      <vt:lpstr>Cooperative Learning Objectives</vt:lpstr>
      <vt:lpstr>Cooperative Learning is...</vt:lpstr>
      <vt:lpstr>Cooperative Learning Tips</vt:lpstr>
      <vt:lpstr>Group Investigation Activity</vt:lpstr>
      <vt:lpstr>Group Investigation Activity Cont.</vt:lpstr>
      <vt:lpstr>How to Implement Cooperative Learning during Math Instruction</vt:lpstr>
      <vt:lpstr>Cooperative Learning Builds Interdependence </vt:lpstr>
      <vt:lpstr>Benefits to Cooperative Learning Groups</vt:lpstr>
      <vt:lpstr>How to Evaluate Cooperative Learning Groups</vt:lpstr>
      <vt:lpstr>Homework!</vt:lpstr>
      <vt:lpstr>Exit Ticket</vt:lpstr>
      <vt:lpstr>PowerPoint Presentation</vt:lpstr>
      <vt:lpstr>Day Three Topics</vt:lpstr>
      <vt:lpstr>Online access: Day 3</vt:lpstr>
      <vt:lpstr>Tweet it! </vt:lpstr>
      <vt:lpstr>Day 3 Objectives and Goals Segment 1: </vt:lpstr>
      <vt:lpstr>Upcoming segments:</vt:lpstr>
      <vt:lpstr>Upcoming Segments:</vt:lpstr>
      <vt:lpstr>KWLR Sheet </vt:lpstr>
      <vt:lpstr>Day 3 Group Norms </vt:lpstr>
      <vt:lpstr>Timed RoundRobin</vt:lpstr>
      <vt:lpstr>Which of the following is the most true for you?</vt:lpstr>
      <vt:lpstr>What is Assessment?</vt:lpstr>
      <vt:lpstr>Assessment is ...</vt:lpstr>
      <vt:lpstr>Recall on barriers to math learning...</vt:lpstr>
      <vt:lpstr>Types of Assessment</vt:lpstr>
      <vt:lpstr>Summative Assessment</vt:lpstr>
      <vt:lpstr>Formative Assessment </vt:lpstr>
      <vt:lpstr>What is Mathematical Proficiency? </vt:lpstr>
      <vt:lpstr>PowerPoint Presentation</vt:lpstr>
      <vt:lpstr>Strategies for using Effective Formative Assessments</vt:lpstr>
      <vt:lpstr>Goal Setting </vt:lpstr>
      <vt:lpstr>It might look like this..</vt:lpstr>
      <vt:lpstr>Red, Yellow, and Green </vt:lpstr>
      <vt:lpstr>Red, Yellow, Green Reflections </vt:lpstr>
      <vt:lpstr>Observations </vt:lpstr>
      <vt:lpstr>Discussion and Effective Questioning</vt:lpstr>
      <vt:lpstr>Differentiate Questions</vt:lpstr>
      <vt:lpstr>PowerPoint Presentation</vt:lpstr>
      <vt:lpstr>Jigsaw!</vt:lpstr>
      <vt:lpstr>Apply what you've learned!</vt:lpstr>
      <vt:lpstr>Travel and Share</vt:lpstr>
      <vt:lpstr> Peer Assessments </vt:lpstr>
      <vt:lpstr>Peer Assessments</vt:lpstr>
      <vt:lpstr>One on One Conferencing</vt:lpstr>
      <vt:lpstr>Cooperative Learning Assessments 1</vt:lpstr>
      <vt:lpstr>Cooperative Learning Assessments 2</vt:lpstr>
      <vt:lpstr>Exit Slips </vt:lpstr>
      <vt:lpstr>Thumbs up</vt:lpstr>
      <vt:lpstr>Let's play a game...</vt:lpstr>
      <vt:lpstr>Balancing Assessment </vt:lpstr>
      <vt:lpstr>When to use assessment...</vt:lpstr>
      <vt:lpstr>When to use assessment</vt:lpstr>
      <vt:lpstr>Video on Formative Assessment</vt:lpstr>
      <vt:lpstr>Difficulties with Assessment </vt:lpstr>
      <vt:lpstr>Accommodations</vt:lpstr>
      <vt:lpstr>Co-teaching also means...</vt:lpstr>
      <vt:lpstr>Before you leave...</vt:lpstr>
      <vt:lpstr>Lunch</vt:lpstr>
      <vt:lpstr>Day 3 Segments 2 </vt:lpstr>
      <vt:lpstr>Day 3: Segment 3</vt:lpstr>
      <vt:lpstr>Let's Get Moving!</vt:lpstr>
      <vt:lpstr>Questions you're responding to...</vt:lpstr>
      <vt:lpstr>What Research say about  Implementing Technology</vt:lpstr>
      <vt:lpstr>PowerPoint Presentation</vt:lpstr>
      <vt:lpstr>PowerPoint Presentation</vt:lpstr>
      <vt:lpstr>Table Top Twitter</vt:lpstr>
      <vt:lpstr>Technology Resources </vt:lpstr>
      <vt:lpstr>More Technology Resources </vt:lpstr>
      <vt:lpstr>How ya feeling?!</vt:lpstr>
      <vt:lpstr>Unit Planning 1:45-4:00</vt:lpstr>
      <vt:lpstr>Why and How?</vt:lpstr>
      <vt:lpstr>"Guiding Questions for Planning Accessibility Strategies"  </vt:lpstr>
      <vt:lpstr>Goals</vt:lpstr>
      <vt:lpstr>Cautions</vt:lpstr>
      <vt:lpstr>Identifying Potential Barriers </vt:lpstr>
      <vt:lpstr>Plan and Implement Strategies</vt:lpstr>
      <vt:lpstr>Evaluate</vt:lpstr>
      <vt:lpstr>Unit Planning (1 hour) </vt:lpstr>
      <vt:lpstr>Visit Weebly for Unit Planning Sheets </vt:lpstr>
      <vt:lpstr>Peer Feedback 3-2-1</vt:lpstr>
      <vt:lpstr>Workshop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Math Instruction </dc:title>
  <dc:creator>Sarah</dc:creator>
  <cp:lastModifiedBy>Sarah</cp:lastModifiedBy>
  <cp:revision>1</cp:revision>
  <dcterms:modified xsi:type="dcterms:W3CDTF">2013-04-26T01:56:52Z</dcterms:modified>
</cp:coreProperties>
</file>